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rimo" panose="020B0604020202020204" pitchFamily="34" charset="0"/>
      <p:regular r:id="rId12"/>
      <p:bold r:id="rId13"/>
      <p:italic r:id="rId14"/>
      <p:boldItalic r:id="rId15"/>
    </p:embeddedFont>
    <p:embeddedFont>
      <p:font typeface="Cambria Math" panose="02040503050406030204" pitchFamily="18"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W89J/qonrJsrwlSWlwG4he5Us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lvia Coccol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Turci" userId="ba73f56e-bd66-4dbd-97cf-35f09ce8ed47" providerId="ADAL" clId="{9DD41425-48E7-DD44-BB8E-AB3AF901175D}"/>
    <pc:docChg chg="custSel modSld">
      <pc:chgData name="Federico Turci" userId="ba73f56e-bd66-4dbd-97cf-35f09ce8ed47" providerId="ADAL" clId="{9DD41425-48E7-DD44-BB8E-AB3AF901175D}" dt="2025-02-21T13:47:45.339" v="9"/>
      <pc:docMkLst>
        <pc:docMk/>
      </pc:docMkLst>
      <pc:sldChg chg="addSp delSp">
        <pc:chgData name="Federico Turci" userId="ba73f56e-bd66-4dbd-97cf-35f09ce8ed47" providerId="ADAL" clId="{9DD41425-48E7-DD44-BB8E-AB3AF901175D}" dt="2025-02-21T13:47:45.339" v="9"/>
        <pc:sldMkLst>
          <pc:docMk/>
          <pc:sldMk cId="0" sldId="257"/>
        </pc:sldMkLst>
        <pc:inkChg chg="add del">
          <ac:chgData name="Federico Turci" userId="ba73f56e-bd66-4dbd-97cf-35f09ce8ed47" providerId="ADAL" clId="{9DD41425-48E7-DD44-BB8E-AB3AF901175D}" dt="2025-02-21T13:47:45.339" v="9"/>
          <ac:inkMkLst>
            <pc:docMk/>
            <pc:sldMk cId="0" sldId="257"/>
            <ac:inkMk id="3" creationId="{CEFD76DD-DF53-B8B4-CFA7-86B65A1B235A}"/>
          </ac:inkMkLst>
        </pc:inkChg>
        <pc:inkChg chg="add del">
          <ac:chgData name="Federico Turci" userId="ba73f56e-bd66-4dbd-97cf-35f09ce8ed47" providerId="ADAL" clId="{9DD41425-48E7-DD44-BB8E-AB3AF901175D}" dt="2025-02-21T13:47:03.398" v="3"/>
          <ac:inkMkLst>
            <pc:docMk/>
            <pc:sldMk cId="0" sldId="257"/>
            <ac:inkMk id="4" creationId="{AB7346F4-C83B-F3FD-3C39-A9AADF0B78BD}"/>
          </ac:inkMkLst>
        </pc:inkChg>
        <pc:inkChg chg="add del">
          <ac:chgData name="Federico Turci" userId="ba73f56e-bd66-4dbd-97cf-35f09ce8ed47" providerId="ADAL" clId="{9DD41425-48E7-DD44-BB8E-AB3AF901175D}" dt="2025-02-21T13:47:03.398" v="3"/>
          <ac:inkMkLst>
            <pc:docMk/>
            <pc:sldMk cId="0" sldId="257"/>
            <ac:inkMk id="5" creationId="{B86A980A-425D-1CF1-86C8-D6FCF6E27DCA}"/>
          </ac:inkMkLst>
        </pc:inkChg>
        <pc:inkChg chg="add del reco">
          <ac:chgData name="Federico Turci" userId="ba73f56e-bd66-4dbd-97cf-35f09ce8ed47" providerId="ADAL" clId="{9DD41425-48E7-DD44-BB8E-AB3AF901175D}" dt="2025-02-21T13:47:45.334" v="8"/>
          <ac:inkMkLst>
            <pc:docMk/>
            <pc:sldMk cId="0" sldId="257"/>
            <ac:inkMk id="6" creationId="{1926732D-4759-30B4-FFDF-132D64BA1C98}"/>
          </ac:inkMkLst>
        </pc:inkChg>
        <pc:inkChg chg="add del">
          <ac:chgData name="Federico Turci" userId="ba73f56e-bd66-4dbd-97cf-35f09ce8ed47" providerId="ADAL" clId="{9DD41425-48E7-DD44-BB8E-AB3AF901175D}" dt="2025-02-21T13:47:06.566" v="6"/>
          <ac:inkMkLst>
            <pc:docMk/>
            <pc:sldMk cId="0" sldId="257"/>
            <ac:inkMk id="7" creationId="{99E1E9F2-1AAC-BD39-179B-86388F66E8E7}"/>
          </ac:inkMkLst>
        </pc:inkChg>
        <pc:inkChg chg="add del">
          <ac:chgData name="Federico Turci" userId="ba73f56e-bd66-4dbd-97cf-35f09ce8ed47" providerId="ADAL" clId="{9DD41425-48E7-DD44-BB8E-AB3AF901175D}" dt="2025-02-21T13:47:06.566" v="6"/>
          <ac:inkMkLst>
            <pc:docMk/>
            <pc:sldMk cId="0" sldId="257"/>
            <ac:inkMk id="8" creationId="{DDE15054-8223-C98C-0553-C1CBD4B6A5AC}"/>
          </ac:inkMkLst>
        </pc:inkChg>
        <pc:inkChg chg="add del reco">
          <ac:chgData name="Federico Turci" userId="ba73f56e-bd66-4dbd-97cf-35f09ce8ed47" providerId="ADAL" clId="{9DD41425-48E7-DD44-BB8E-AB3AF901175D}" dt="2025-02-21T13:47:45.327" v="7"/>
          <ac:inkMkLst>
            <pc:docMk/>
            <pc:sldMk cId="0" sldId="257"/>
            <ac:inkMk id="9" creationId="{22807635-80F0-B389-5650-678CA5A29952}"/>
          </ac:inkMkLst>
        </pc:ink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5183188" y="987425"/>
            <a:ext cx="6172200" cy="4873625"/>
          </a:xfrm>
          <a:prstGeom prst="rect">
            <a:avLst/>
          </a:prstGeom>
          <a:noFill/>
          <a:ln>
            <a:noFill/>
          </a:ln>
        </p:spPr>
      </p:sp>
      <p:sp>
        <p:nvSpPr>
          <p:cNvPr id="64" name="Google Shape;64;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2288771"/>
            <a:ext cx="12192000" cy="20621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3200" b="0" i="0" u="none" strike="noStrike" cap="none">
                <a:solidFill>
                  <a:schemeClr val="accent5"/>
                </a:solidFill>
                <a:latin typeface="Arimo"/>
                <a:ea typeface="Arimo"/>
                <a:cs typeface="Arimo"/>
                <a:sym typeface="Arimo"/>
              </a:rPr>
              <a:t>Corrigé Série </a:t>
            </a:r>
            <a:r>
              <a:rPr lang="fr-CH" sz="3200" b="0" i="0" u="none" strike="noStrike" cap="none">
                <a:solidFill>
                  <a:srgbClr val="C00000"/>
                </a:solidFill>
                <a:latin typeface="Arimo"/>
                <a:ea typeface="Arimo"/>
                <a:cs typeface="Arimo"/>
                <a:sym typeface="Arimo"/>
              </a:rPr>
              <a:t>01</a:t>
            </a:r>
            <a:r>
              <a:rPr lang="fr-CH" sz="3200" b="0" i="0" u="none" strike="noStrike" cap="none">
                <a:solidFill>
                  <a:schemeClr val="accent5"/>
                </a:solidFill>
                <a:latin typeface="Arimo"/>
                <a:ea typeface="Arimo"/>
                <a:cs typeface="Arimo"/>
                <a:sym typeface="Arimo"/>
              </a:rPr>
              <a:t> </a:t>
            </a:r>
            <a:endParaRPr/>
          </a:p>
          <a:p>
            <a:pPr marL="0" marR="0" lvl="0" indent="0" algn="ctr" rtl="0">
              <a:spcBef>
                <a:spcPts val="0"/>
              </a:spcBef>
              <a:spcAft>
                <a:spcPts val="0"/>
              </a:spcAft>
              <a:buNone/>
            </a:pPr>
            <a:r>
              <a:rPr lang="fr-CH" sz="3200" b="0" i="0" u="none" strike="noStrike" cap="none">
                <a:solidFill>
                  <a:srgbClr val="212121"/>
                </a:solidFill>
                <a:latin typeface="Arimo"/>
                <a:ea typeface="Arimo"/>
                <a:cs typeface="Arimo"/>
                <a:sym typeface="Arimo"/>
              </a:rPr>
              <a:t>PB I</a:t>
            </a:r>
            <a:endParaRPr/>
          </a:p>
          <a:p>
            <a:pPr marL="0" marR="0" lvl="0" indent="0" algn="ctr" rtl="0">
              <a:spcBef>
                <a:spcPts val="0"/>
              </a:spcBef>
              <a:spcAft>
                <a:spcPts val="0"/>
              </a:spcAft>
              <a:buNone/>
            </a:pPr>
            <a:endParaRPr sz="3200" b="0" i="0" u="none" strike="noStrike" cap="none">
              <a:solidFill>
                <a:srgbClr val="212121"/>
              </a:solidFill>
              <a:latin typeface="Arimo"/>
              <a:ea typeface="Arimo"/>
              <a:cs typeface="Arimo"/>
              <a:sym typeface="Arimo"/>
            </a:endParaRPr>
          </a:p>
          <a:p>
            <a:pPr marL="0" marR="0" lvl="0" indent="0" algn="ctr" rtl="0">
              <a:spcBef>
                <a:spcPts val="0"/>
              </a:spcBef>
              <a:spcAft>
                <a:spcPts val="0"/>
              </a:spcAft>
              <a:buNone/>
            </a:pPr>
            <a:endParaRPr sz="3200" b="0" i="0" u="none" strike="noStrike" cap="none">
              <a:solidFill>
                <a:schemeClr val="dk1"/>
              </a:solidFill>
              <a:latin typeface="Arimo"/>
              <a:ea typeface="Arimo"/>
              <a:cs typeface="Arimo"/>
              <a:sym typeface="Arimo"/>
            </a:endParaRPr>
          </a:p>
        </p:txBody>
      </p:sp>
      <p:sp>
        <p:nvSpPr>
          <p:cNvPr id="85" name="Google Shape;85;p1"/>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b="0" i="0" u="none" strike="noStrike" cap="none" dirty="0" err="1">
                <a:solidFill>
                  <a:srgbClr val="7F7F7F"/>
                </a:solidFill>
                <a:latin typeface="Arimo"/>
                <a:ea typeface="Arimo"/>
                <a:cs typeface="Arimo"/>
                <a:sym typeface="Arimo"/>
              </a:rPr>
              <a:t>Renewable</a:t>
            </a:r>
            <a:r>
              <a:rPr lang="fr-CH" sz="1400" b="0" i="0" u="none" strike="noStrike" cap="none"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
        <p:nvSpPr>
          <p:cNvPr id="3" name="Google Shape;85;p1">
            <a:extLst>
              <a:ext uri="{FF2B5EF4-FFF2-40B4-BE49-F238E27FC236}">
                <a16:creationId xmlns:a16="http://schemas.microsoft.com/office/drawing/2014/main" id="{72EEA43A-5C65-33EF-1927-A08B317B1CCA}"/>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p:cNvPicPr preferRelativeResize="0"/>
          <p:nvPr/>
        </p:nvPicPr>
        <p:blipFill rotWithShape="1">
          <a:blip r:embed="rId3">
            <a:alphaModFix/>
          </a:blip>
          <a:srcRect l="52091" t="10063" b="9333"/>
          <a:stretch/>
        </p:blipFill>
        <p:spPr>
          <a:xfrm>
            <a:off x="6524778" y="690111"/>
            <a:ext cx="5077728" cy="5527810"/>
          </a:xfrm>
          <a:prstGeom prst="rect">
            <a:avLst/>
          </a:prstGeom>
          <a:noFill/>
          <a:ln>
            <a:noFill/>
          </a:ln>
        </p:spPr>
      </p:pic>
      <p:sp>
        <p:nvSpPr>
          <p:cNvPr id="91" name="Google Shape;91;p2"/>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b="0" i="0" u="none" strike="noStrike" cap="none">
                <a:solidFill>
                  <a:srgbClr val="7F7F7F"/>
                </a:solidFill>
                <a:latin typeface="Arimo"/>
                <a:ea typeface="Arimo"/>
                <a:cs typeface="Arimo"/>
                <a:sym typeface="Arimo"/>
              </a:rPr>
              <a:t>Série 01</a:t>
            </a:r>
            <a:endParaRPr/>
          </a:p>
          <a:p>
            <a:pPr marL="0" marR="0" lvl="0" indent="0" algn="ctr" rtl="0">
              <a:spcBef>
                <a:spcPts val="0"/>
              </a:spcBef>
              <a:spcAft>
                <a:spcPts val="0"/>
              </a:spcAft>
              <a:buNone/>
            </a:pPr>
            <a:endParaRPr sz="1400" b="0" i="0" u="none" strike="noStrike" cap="none">
              <a:solidFill>
                <a:srgbClr val="7F7F7F"/>
              </a:solidFill>
              <a:latin typeface="Arimo"/>
              <a:ea typeface="Arimo"/>
              <a:cs typeface="Arimo"/>
              <a:sym typeface="Arimo"/>
            </a:endParaRPr>
          </a:p>
        </p:txBody>
      </p:sp>
      <p:sp>
        <p:nvSpPr>
          <p:cNvPr id="92" name="Google Shape;92;p2"/>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b="0" i="0" u="none" strike="noStrike" cap="none" dirty="0">
                <a:solidFill>
                  <a:srgbClr val="7F7F7F"/>
                </a:solidFill>
                <a:latin typeface="Arimo"/>
                <a:ea typeface="Arimo"/>
                <a:cs typeface="Arimo"/>
                <a:sym typeface="Arimo"/>
              </a:rPr>
              <a:t>Physique du bâtiment </a:t>
            </a:r>
            <a:r>
              <a:rPr lang="fr-CH" sz="1400" b="0" i="0" u="none" strike="noStrike" cap="none" dirty="0">
                <a:solidFill>
                  <a:srgbClr val="C00000"/>
                </a:solidFill>
                <a:latin typeface="Arimo"/>
                <a:ea typeface="Arimo"/>
                <a:cs typeface="Arimo"/>
                <a:sym typeface="Arimo"/>
              </a:rPr>
              <a:t>I</a:t>
            </a:r>
            <a:endParaRPr dirty="0"/>
          </a:p>
          <a:p>
            <a:pPr marL="0" marR="0" lvl="0" indent="0" algn="l" rtl="0">
              <a:spcBef>
                <a:spcPts val="0"/>
              </a:spcBef>
              <a:spcAft>
                <a:spcPts val="0"/>
              </a:spcAft>
              <a:buNone/>
            </a:pPr>
            <a:endParaRPr sz="1400" dirty="0">
              <a:solidFill>
                <a:srgbClr val="7F7F7F"/>
              </a:solidFill>
              <a:latin typeface="Arimo"/>
              <a:ea typeface="Arimo"/>
              <a:cs typeface="Arimo"/>
              <a:sym typeface="Arimo"/>
            </a:endParaRPr>
          </a:p>
        </p:txBody>
      </p:sp>
      <p:sp>
        <p:nvSpPr>
          <p:cNvPr id="93" name="Google Shape;93;p2"/>
          <p:cNvSpPr txBox="1"/>
          <p:nvPr/>
        </p:nvSpPr>
        <p:spPr>
          <a:xfrm>
            <a:off x="272688" y="710056"/>
            <a:ext cx="5811000" cy="58170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lphaUcPeriod"/>
            </a:pPr>
            <a:r>
              <a:rPr lang="fr-CH" sz="1800" dirty="0">
                <a:solidFill>
                  <a:schemeClr val="dk1"/>
                </a:solidFill>
                <a:latin typeface="Arial"/>
                <a:ea typeface="Arial"/>
                <a:cs typeface="Arial"/>
                <a:sym typeface="Arial"/>
              </a:rPr>
              <a:t>Questions</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Calibri"/>
              <a:buAutoNum type="arabicPeriod"/>
            </a:pPr>
            <a:r>
              <a:rPr lang="fr-CH" sz="1600" dirty="0">
                <a:solidFill>
                  <a:schemeClr val="dk1"/>
                </a:solidFill>
                <a:latin typeface="Arial"/>
                <a:ea typeface="Arial"/>
                <a:cs typeface="Arial"/>
                <a:sym typeface="Arial"/>
              </a:rPr>
              <a:t>Le jour solaire est l’intervalle de temps qui sépare deux passages successifs du Soleil dans le plan méridien du lieu d’observation.</a:t>
            </a:r>
            <a:br>
              <a:rPr lang="fr-CH" sz="1600" dirty="0">
                <a:solidFill>
                  <a:schemeClr val="dk1"/>
                </a:solidFill>
                <a:latin typeface="Arial"/>
                <a:ea typeface="Arial"/>
                <a:cs typeface="Arial"/>
                <a:sym typeface="Arial"/>
              </a:rPr>
            </a:br>
            <a:br>
              <a:rPr lang="fr-CH" sz="1400" dirty="0">
                <a:solidFill>
                  <a:schemeClr val="dk1"/>
                </a:solidFill>
                <a:latin typeface="Arial"/>
                <a:ea typeface="Arial"/>
                <a:cs typeface="Arial"/>
                <a:sym typeface="Arial"/>
              </a:rPr>
            </a:br>
            <a:r>
              <a:rPr lang="fr-CH" sz="1600" dirty="0">
                <a:solidFill>
                  <a:schemeClr val="dk1"/>
                </a:solidFill>
                <a:latin typeface="Arial"/>
                <a:ea typeface="Arial"/>
                <a:cs typeface="Arial"/>
                <a:sym typeface="Arial"/>
              </a:rPr>
              <a:t>Il est donc midi solaire (vrai) lorsque le Soleil est au méridien du lieu. Cela correspond à l’instant où le Soleil atteint le sommet de sa course.</a:t>
            </a:r>
            <a:br>
              <a:rPr lang="fr-CH" sz="1600" dirty="0">
                <a:solidFill>
                  <a:schemeClr val="dk1"/>
                </a:solidFill>
                <a:latin typeface="Arial"/>
                <a:ea typeface="Arial"/>
                <a:cs typeface="Arial"/>
                <a:sym typeface="Arial"/>
              </a:rPr>
            </a:br>
            <a:br>
              <a:rPr lang="fr-CH" sz="1400" dirty="0">
                <a:solidFill>
                  <a:schemeClr val="dk1"/>
                </a:solidFill>
                <a:latin typeface="Arial"/>
                <a:ea typeface="Arial"/>
                <a:cs typeface="Arial"/>
                <a:sym typeface="Arial"/>
              </a:rPr>
            </a:br>
            <a:r>
              <a:rPr lang="fr-CH" sz="1600" dirty="0">
                <a:solidFill>
                  <a:schemeClr val="dk1"/>
                </a:solidFill>
                <a:latin typeface="Arial"/>
                <a:ea typeface="Arial"/>
                <a:cs typeface="Arial"/>
                <a:sym typeface="Arial"/>
              </a:rPr>
              <a:t>En raison des propriétés du mouvement de la Terre par rapport au Soleil, la durée du jour varie au cours de l’année alors que, selon nos montres, une journée dure 24 heures quelle que soit la date. </a:t>
            </a:r>
            <a:br>
              <a:rPr lang="fr-CH" sz="1600" dirty="0">
                <a:solidFill>
                  <a:schemeClr val="dk1"/>
                </a:solidFill>
                <a:latin typeface="Arial"/>
                <a:ea typeface="Arial"/>
                <a:cs typeface="Arial"/>
                <a:sym typeface="Arial"/>
              </a:rPr>
            </a:br>
            <a:br>
              <a:rPr lang="fr-CH" sz="1400" dirty="0">
                <a:solidFill>
                  <a:schemeClr val="dk1"/>
                </a:solidFill>
                <a:latin typeface="Arial"/>
                <a:ea typeface="Arial"/>
                <a:cs typeface="Arial"/>
                <a:sym typeface="Arial"/>
              </a:rPr>
            </a:br>
            <a:r>
              <a:rPr lang="fr-CH" sz="1600" dirty="0">
                <a:solidFill>
                  <a:schemeClr val="dk1"/>
                </a:solidFill>
                <a:latin typeface="Arial"/>
                <a:ea typeface="Arial"/>
                <a:cs typeface="Arial"/>
                <a:sym typeface="Arial"/>
              </a:rPr>
              <a:t>Les facteurs intervenants dans l’expression du décalage entre l’heure légale et l’heure solaire vraie sont:</a:t>
            </a:r>
            <a:br>
              <a:rPr lang="fr-CH" sz="1600" dirty="0">
                <a:solidFill>
                  <a:schemeClr val="dk1"/>
                </a:solidFill>
                <a:latin typeface="Arial"/>
                <a:ea typeface="Arial"/>
                <a:cs typeface="Arial"/>
                <a:sym typeface="Arial"/>
              </a:rPr>
            </a:br>
            <a:br>
              <a:rPr lang="fr-CH" sz="1400" dirty="0">
                <a:solidFill>
                  <a:schemeClr val="dk1"/>
                </a:solidFill>
                <a:latin typeface="Arial"/>
                <a:ea typeface="Arial"/>
                <a:cs typeface="Arial"/>
                <a:sym typeface="Arial"/>
              </a:rPr>
            </a:br>
            <a:r>
              <a:rPr lang="fr-CH" sz="1600" dirty="0">
                <a:solidFill>
                  <a:schemeClr val="dk1"/>
                </a:solidFill>
                <a:latin typeface="Arial"/>
                <a:ea typeface="Arial"/>
                <a:cs typeface="Arial"/>
                <a:sym typeface="Arial"/>
              </a:rPr>
              <a:t>- </a:t>
            </a:r>
            <a:r>
              <a:rPr lang="fr-CH" sz="1600" b="0" i="0" dirty="0">
                <a:solidFill>
                  <a:srgbClr val="202122"/>
                </a:solidFill>
                <a:latin typeface="Arial"/>
                <a:ea typeface="Arial"/>
                <a:cs typeface="Arial"/>
                <a:sym typeface="Arial"/>
              </a:rPr>
              <a:t>ΔH : l’équation du temps</a:t>
            </a:r>
            <a:br>
              <a:rPr lang="fr-CH" sz="1600" b="0" i="0" dirty="0">
                <a:solidFill>
                  <a:srgbClr val="202122"/>
                </a:solidFill>
                <a:latin typeface="Arial"/>
                <a:ea typeface="Arial"/>
                <a:cs typeface="Arial"/>
                <a:sym typeface="Arial"/>
              </a:rPr>
            </a:br>
            <a:r>
              <a:rPr lang="fr-CH" sz="1600" b="0" i="0" dirty="0">
                <a:solidFill>
                  <a:srgbClr val="202122"/>
                </a:solidFill>
                <a:latin typeface="Arial"/>
                <a:ea typeface="Arial"/>
                <a:cs typeface="Arial"/>
                <a:sym typeface="Arial"/>
              </a:rPr>
              <a:t>- 4l : la correction de longitude (CH: 6,62°)</a:t>
            </a:r>
            <a:r>
              <a:rPr lang="fr-CH" sz="1600" dirty="0">
                <a:solidFill>
                  <a:srgbClr val="202122"/>
                </a:solidFill>
                <a:latin typeface="Arial"/>
                <a:ea typeface="Arial"/>
                <a:cs typeface="Arial"/>
                <a:sym typeface="Arial"/>
              </a:rPr>
              <a:t>	          [min]</a:t>
            </a:r>
            <a:br>
              <a:rPr lang="fr-CH" sz="1600" b="0" i="0" dirty="0">
                <a:solidFill>
                  <a:srgbClr val="202122"/>
                </a:solidFill>
                <a:latin typeface="Arial"/>
                <a:ea typeface="Arial"/>
                <a:cs typeface="Arial"/>
                <a:sym typeface="Arial"/>
              </a:rPr>
            </a:br>
            <a:r>
              <a:rPr lang="fr-CH" sz="1600" b="0" i="0" dirty="0">
                <a:solidFill>
                  <a:srgbClr val="202122"/>
                </a:solidFill>
                <a:latin typeface="Arial"/>
                <a:ea typeface="Arial"/>
                <a:cs typeface="Arial"/>
                <a:sym typeface="Arial"/>
              </a:rPr>
              <a:t>- -F : la correction de fuseau horaire</a:t>
            </a:r>
            <a:br>
              <a:rPr lang="fr-CH" sz="1600" dirty="0">
                <a:solidFill>
                  <a:srgbClr val="202122"/>
                </a:solidFill>
                <a:latin typeface="Arial"/>
                <a:ea typeface="Arial"/>
                <a:cs typeface="Arial"/>
                <a:sym typeface="Arial"/>
              </a:rPr>
            </a:br>
            <a:endParaRPr sz="1400" dirty="0">
              <a:solidFill>
                <a:srgbClr val="202122"/>
              </a:solidFill>
              <a:latin typeface="Arial"/>
              <a:ea typeface="Arial"/>
              <a:cs typeface="Arial"/>
              <a:sym typeface="Arial"/>
            </a:endParaRPr>
          </a:p>
          <a:p>
            <a:pPr marL="0" marR="0" lvl="0" indent="0" algn="ctr" rtl="0">
              <a:spcBef>
                <a:spcPts val="0"/>
              </a:spcBef>
              <a:spcAft>
                <a:spcPts val="0"/>
              </a:spcAft>
              <a:buNone/>
            </a:pP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vraie</a:t>
            </a:r>
            <a:r>
              <a:rPr lang="fr-CH" sz="1800" dirty="0">
                <a:solidFill>
                  <a:srgbClr val="202122"/>
                </a:solidFill>
                <a:latin typeface="Cambria Math" panose="02040503050406030204" pitchFamily="18" charset="0"/>
                <a:ea typeface="Cambria Math" panose="02040503050406030204" pitchFamily="18" charset="0"/>
                <a:sym typeface="Arial"/>
              </a:rPr>
              <a:t>  =  </a:t>
            </a: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légale</a:t>
            </a:r>
            <a:r>
              <a:rPr lang="fr-CH" sz="1800" baseline="-25000" dirty="0">
                <a:solidFill>
                  <a:srgbClr val="202122"/>
                </a:solidFill>
                <a:latin typeface="Cambria Math" panose="02040503050406030204" pitchFamily="18" charset="0"/>
                <a:ea typeface="Cambria Math" panose="02040503050406030204" pitchFamily="18" charset="0"/>
                <a:sym typeface="Arial"/>
              </a:rPr>
              <a:t> </a:t>
            </a:r>
            <a:r>
              <a:rPr lang="fr-CH" sz="1800" dirty="0">
                <a:solidFill>
                  <a:srgbClr val="202122"/>
                </a:solidFill>
                <a:latin typeface="Cambria Math" panose="02040503050406030204" pitchFamily="18" charset="0"/>
                <a:ea typeface="Cambria Math" panose="02040503050406030204" pitchFamily="18" charset="0"/>
                <a:sym typeface="Arial"/>
              </a:rPr>
              <a:t> +  ΔH  +  4l  –  F  </a:t>
            </a:r>
            <a:r>
              <a:rPr lang="fr-CH" sz="1400" dirty="0">
                <a:solidFill>
                  <a:srgbClr val="202122"/>
                </a:solidFill>
                <a:latin typeface="Cambria Math" panose="02040503050406030204" pitchFamily="18" charset="0"/>
                <a:ea typeface="Cambria Math" panose="02040503050406030204" pitchFamily="18" charset="0"/>
                <a:sym typeface="Arial"/>
              </a:rPr>
              <a:t>[min]</a:t>
            </a:r>
            <a:endParaRPr dirty="0">
              <a:latin typeface="Cambria Math" panose="02040503050406030204" pitchFamily="18" charset="0"/>
              <a:ea typeface="Cambria Math" panose="02040503050406030204" pitchFamily="18" charset="0"/>
            </a:endParaRPr>
          </a:p>
        </p:txBody>
      </p:sp>
      <p:sp>
        <p:nvSpPr>
          <p:cNvPr id="94" name="Google Shape;94;p2"/>
          <p:cNvSpPr/>
          <p:nvPr/>
        </p:nvSpPr>
        <p:spPr>
          <a:xfrm>
            <a:off x="4559599" y="5070247"/>
            <a:ext cx="313765" cy="744071"/>
          </a:xfrm>
          <a:prstGeom prst="righ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2"/>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i="0" dirty="0" err="1">
                <a:solidFill>
                  <a:srgbClr val="7F7F7F"/>
                </a:solidFill>
                <a:latin typeface="Arimo"/>
                <a:ea typeface="Arimo"/>
                <a:cs typeface="Arimo"/>
                <a:sym typeface="Arimo"/>
              </a:rPr>
              <a:t>Renewable</a:t>
            </a:r>
            <a:r>
              <a:rPr lang="fr-CH" i="0"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dirty="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47995CFD-EBB5-5A3E-5EA8-FBC651061570}"/>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p:nvPr/>
        </p:nvSpPr>
        <p:spPr>
          <a:xfrm>
            <a:off x="272688" y="710056"/>
            <a:ext cx="5811085" cy="28007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startAt="2"/>
            </a:pPr>
            <a:r>
              <a:rPr lang="fr-CH" sz="1600">
                <a:solidFill>
                  <a:schemeClr val="dk1"/>
                </a:solidFill>
                <a:latin typeface="Arial"/>
                <a:ea typeface="Arial"/>
                <a:cs typeface="Arial"/>
                <a:sym typeface="Arial"/>
              </a:rPr>
              <a:t>Dans le </a:t>
            </a:r>
            <a:r>
              <a:rPr lang="fr-CH" sz="1600" b="1">
                <a:solidFill>
                  <a:schemeClr val="dk1"/>
                </a:solidFill>
                <a:latin typeface="Arial"/>
                <a:ea typeface="Arial"/>
                <a:cs typeface="Arial"/>
                <a:sym typeface="Arial"/>
              </a:rPr>
              <a:t>repère local</a:t>
            </a:r>
            <a:r>
              <a:rPr lang="fr-CH" sz="1600">
                <a:solidFill>
                  <a:schemeClr val="dk1"/>
                </a:solidFill>
                <a:latin typeface="Arial"/>
                <a:ea typeface="Arial"/>
                <a:cs typeface="Arial"/>
                <a:sym typeface="Arial"/>
              </a:rPr>
              <a:t>.</a:t>
            </a:r>
            <a:br>
              <a:rPr lang="fr-CH" sz="1600">
                <a:solidFill>
                  <a:schemeClr val="dk1"/>
                </a:solidFill>
                <a:latin typeface="Arial"/>
                <a:ea typeface="Arial"/>
                <a:cs typeface="Arial"/>
                <a:sym typeface="Arial"/>
              </a:rPr>
            </a:br>
            <a:br>
              <a:rPr lang="fr-CH" sz="1600">
                <a:solidFill>
                  <a:schemeClr val="dk1"/>
                </a:solidFill>
                <a:latin typeface="Arial"/>
                <a:ea typeface="Arial"/>
                <a:cs typeface="Arial"/>
                <a:sym typeface="Arial"/>
              </a:rPr>
            </a:br>
            <a:r>
              <a:rPr lang="fr-CH" sz="1600">
                <a:solidFill>
                  <a:schemeClr val="dk1"/>
                </a:solidFill>
                <a:latin typeface="Arial"/>
                <a:ea typeface="Arial"/>
                <a:cs typeface="Arial"/>
                <a:sym typeface="Arial"/>
              </a:rPr>
              <a:t>Hauteur et azimut se mesurent par rapport au plan horizontal du lieu d’observation.</a:t>
            </a:r>
            <a:br>
              <a:rPr lang="fr-CH" sz="1600">
                <a:solidFill>
                  <a:schemeClr val="dk1"/>
                </a:solidFill>
                <a:latin typeface="Arial"/>
                <a:ea typeface="Arial"/>
                <a:cs typeface="Arial"/>
                <a:sym typeface="Arial"/>
              </a:rPr>
            </a:br>
            <a:br>
              <a:rPr lang="fr-CH" sz="1600">
                <a:solidFill>
                  <a:schemeClr val="dk1"/>
                </a:solidFill>
                <a:latin typeface="Arial"/>
                <a:ea typeface="Arial"/>
                <a:cs typeface="Arial"/>
                <a:sym typeface="Arial"/>
              </a:rPr>
            </a:br>
            <a:r>
              <a:rPr lang="fr-CH" sz="1600">
                <a:solidFill>
                  <a:schemeClr val="dk1"/>
                </a:solidFill>
                <a:latin typeface="Arial"/>
                <a:ea typeface="Arial"/>
                <a:cs typeface="Arial"/>
                <a:sym typeface="Arial"/>
              </a:rPr>
              <a:t>Le repère local est le plan tangent à la surface du globe terrestre et passant par le point d’observation. </a:t>
            </a:r>
            <a:br>
              <a:rPr lang="fr-CH" sz="1600">
                <a:solidFill>
                  <a:srgbClr val="202122"/>
                </a:solidFill>
                <a:latin typeface="Arial"/>
                <a:ea typeface="Arial"/>
                <a:cs typeface="Arial"/>
                <a:sym typeface="Arial"/>
              </a:rPr>
            </a:br>
            <a:br>
              <a:rPr lang="fr-CH" sz="1400">
                <a:solidFill>
                  <a:srgbClr val="202122"/>
                </a:solidFill>
                <a:latin typeface="Arial"/>
                <a:ea typeface="Arial"/>
                <a:cs typeface="Arial"/>
                <a:sym typeface="Arial"/>
              </a:rPr>
            </a:br>
            <a:endParaRPr sz="1800" b="0" i="0" u="none" strike="noStrike">
              <a:solidFill>
                <a:srgbClr val="000000"/>
              </a:solidFill>
              <a:latin typeface="Arial"/>
              <a:ea typeface="Arial"/>
              <a:cs typeface="Arial"/>
              <a:sym typeface="Arial"/>
            </a:endParaRPr>
          </a:p>
          <a:p>
            <a:pPr marL="342900" marR="0" lvl="0" indent="-25400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pic>
        <p:nvPicPr>
          <p:cNvPr id="101" name="Google Shape;101;p3"/>
          <p:cNvPicPr preferRelativeResize="0"/>
          <p:nvPr/>
        </p:nvPicPr>
        <p:blipFill rotWithShape="1">
          <a:blip r:embed="rId3">
            <a:alphaModFix/>
          </a:blip>
          <a:srcRect l="49958" t="6358" r="53" b="2178"/>
          <a:stretch/>
        </p:blipFill>
        <p:spPr>
          <a:xfrm>
            <a:off x="6580094" y="573449"/>
            <a:ext cx="4967096" cy="5880806"/>
          </a:xfrm>
          <a:prstGeom prst="rect">
            <a:avLst/>
          </a:prstGeom>
          <a:noFill/>
          <a:ln>
            <a:noFill/>
          </a:ln>
        </p:spPr>
      </p:pic>
      <p:sp>
        <p:nvSpPr>
          <p:cNvPr id="102" name="Google Shape;102;p3"/>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a:t>
            </a:r>
            <a:r>
              <a:rPr lang="fr-CH" sz="1400">
                <a:solidFill>
                  <a:srgbClr val="7F7F7F"/>
                </a:solidFill>
                <a:latin typeface="Arimo"/>
                <a:ea typeface="Arimo"/>
                <a:cs typeface="Arimo"/>
                <a:sym typeface="Arimo"/>
              </a:rPr>
              <a:t>01</a:t>
            </a:r>
            <a:endParaRPr sz="1400" i="0">
              <a:solidFill>
                <a:srgbClr val="7F7F7F"/>
              </a:solidFill>
              <a:latin typeface="Arimo"/>
              <a:ea typeface="Arimo"/>
              <a:cs typeface="Arimo"/>
              <a:sym typeface="Arimo"/>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03" name="Google Shape;103;p3"/>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04" name="Google Shape;104;p3"/>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F2A003AB-8274-5183-363A-47B143056C93}"/>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4"/>
          <p:cNvPicPr preferRelativeResize="0"/>
          <p:nvPr/>
        </p:nvPicPr>
        <p:blipFill rotWithShape="1">
          <a:blip r:embed="rId3">
            <a:alphaModFix/>
          </a:blip>
          <a:srcRect l="50702" t="5209" r="1152" b="12467"/>
          <a:stretch/>
        </p:blipFill>
        <p:spPr>
          <a:xfrm>
            <a:off x="6494990" y="710056"/>
            <a:ext cx="4876042" cy="5394909"/>
          </a:xfrm>
          <a:prstGeom prst="rect">
            <a:avLst/>
          </a:prstGeom>
          <a:noFill/>
          <a:ln>
            <a:noFill/>
          </a:ln>
        </p:spPr>
      </p:pic>
      <p:sp>
        <p:nvSpPr>
          <p:cNvPr id="110" name="Google Shape;110;p4"/>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01</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11" name="Google Shape;111;p4"/>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12" name="Google Shape;112;p4"/>
          <p:cNvSpPr txBox="1"/>
          <p:nvPr/>
        </p:nvSpPr>
        <p:spPr>
          <a:xfrm>
            <a:off x="272688" y="710056"/>
            <a:ext cx="5895030" cy="5724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Calibri"/>
              <a:buAutoNum type="arabicPeriod" startAt="3"/>
            </a:pPr>
            <a:r>
              <a:rPr lang="fr-CH" sz="1600" dirty="0">
                <a:solidFill>
                  <a:schemeClr val="dk1"/>
                </a:solidFill>
                <a:latin typeface="Arial"/>
                <a:ea typeface="Arial"/>
                <a:cs typeface="Arial"/>
                <a:sym typeface="Arial"/>
              </a:rPr>
              <a:t>La déclinaison géocentrique </a:t>
            </a:r>
            <a:r>
              <a:rPr lang="fr-CH" sz="1600" b="0" i="0" dirty="0">
                <a:solidFill>
                  <a:srgbClr val="101418"/>
                </a:solidFill>
                <a:latin typeface="Arial"/>
                <a:ea typeface="Arial"/>
                <a:cs typeface="Arial"/>
                <a:sym typeface="Arial"/>
              </a:rPr>
              <a:t>δ est l’angle compris entre le plan équatorial et la direction Terre-Soleil. Elle varie au cours de l’année selon une sinuso</a:t>
            </a:r>
            <a:r>
              <a:rPr lang="fr-CH" sz="1600" dirty="0">
                <a:solidFill>
                  <a:srgbClr val="101418"/>
                </a:solidFill>
                <a:latin typeface="Arial"/>
                <a:ea typeface="Arial"/>
                <a:cs typeface="Arial"/>
                <a:sym typeface="Arial"/>
              </a:rPr>
              <a:t>ïde dont les zéros correspondent aux équinoxes et les extrêmes aux solstices:</a:t>
            </a:r>
            <a:br>
              <a:rPr lang="fr-CH" sz="1600" dirty="0">
                <a:solidFill>
                  <a:srgbClr val="101418"/>
                </a:solidFill>
                <a:latin typeface="Arial"/>
                <a:ea typeface="Arial"/>
                <a:cs typeface="Arial"/>
                <a:sym typeface="Arial"/>
              </a:rPr>
            </a:br>
            <a:br>
              <a:rPr lang="fr-CH" sz="1400" dirty="0">
                <a:solidFill>
                  <a:srgbClr val="101418"/>
                </a:solidFill>
                <a:latin typeface="Arial"/>
                <a:ea typeface="Arial"/>
                <a:cs typeface="Arial"/>
                <a:sym typeface="Arial"/>
              </a:rPr>
            </a:br>
            <a:r>
              <a:rPr lang="fr-CH" sz="1600" dirty="0">
                <a:solidFill>
                  <a:srgbClr val="101418"/>
                </a:solidFill>
                <a:latin typeface="Arial"/>
                <a:ea typeface="Arial"/>
                <a:cs typeface="Arial"/>
                <a:sym typeface="Arial"/>
              </a:rPr>
              <a:t>+23,45° au 21 juin</a:t>
            </a:r>
            <a:br>
              <a:rPr lang="fr-CH" sz="1600" dirty="0">
                <a:solidFill>
                  <a:srgbClr val="101418"/>
                </a:solidFill>
                <a:latin typeface="Arial"/>
                <a:ea typeface="Arial"/>
                <a:cs typeface="Arial"/>
                <a:sym typeface="Arial"/>
              </a:rPr>
            </a:br>
            <a:r>
              <a:rPr lang="fr-CH" sz="1600" dirty="0">
                <a:solidFill>
                  <a:srgbClr val="101418"/>
                </a:solidFill>
                <a:latin typeface="Arial"/>
                <a:ea typeface="Arial"/>
                <a:cs typeface="Arial"/>
                <a:sym typeface="Arial"/>
              </a:rPr>
              <a:t>-23,45° au 22 décembre</a:t>
            </a:r>
            <a:br>
              <a:rPr lang="fr-CH" sz="1600" dirty="0">
                <a:solidFill>
                  <a:srgbClr val="101418"/>
                </a:solidFill>
                <a:latin typeface="Arial"/>
                <a:ea typeface="Arial"/>
                <a:cs typeface="Arial"/>
                <a:sym typeface="Arial"/>
              </a:rPr>
            </a:br>
            <a:br>
              <a:rPr lang="fr-CH" sz="1400" dirty="0">
                <a:solidFill>
                  <a:srgbClr val="101418"/>
                </a:solidFill>
                <a:latin typeface="Arial"/>
                <a:ea typeface="Arial"/>
                <a:cs typeface="Arial"/>
                <a:sym typeface="Arial"/>
              </a:rPr>
            </a:br>
            <a:endParaRPr sz="1400" dirty="0">
              <a:solidFill>
                <a:srgbClr val="202122"/>
              </a:solidFill>
              <a:latin typeface="Arial"/>
              <a:ea typeface="Arial"/>
              <a:cs typeface="Arial"/>
              <a:sym typeface="Arial"/>
            </a:endParaRPr>
          </a:p>
          <a:p>
            <a:pPr marL="342900" marR="0" lvl="0" indent="-342900" algn="l" rtl="0">
              <a:spcBef>
                <a:spcPts val="0"/>
              </a:spcBef>
              <a:spcAft>
                <a:spcPts val="0"/>
              </a:spcAft>
              <a:buClr>
                <a:srgbClr val="202122"/>
              </a:buClr>
              <a:buSzPts val="1600"/>
              <a:buFont typeface="Calibri"/>
              <a:buAutoNum type="arabicPeriod" startAt="3"/>
            </a:pPr>
            <a:r>
              <a:rPr lang="fr-CH" sz="1600" dirty="0">
                <a:solidFill>
                  <a:srgbClr val="202122"/>
                </a:solidFill>
                <a:latin typeface="Arial"/>
                <a:ea typeface="Arial"/>
                <a:cs typeface="Arial"/>
                <a:sym typeface="Arial"/>
              </a:rPr>
              <a:t>Comme on peut le voir sur le schéma à droite, la hauteur du Soleil à midi solaire (vrai) vaut:</a:t>
            </a:r>
            <a:br>
              <a:rPr lang="fr-CH" sz="1400" dirty="0">
                <a:solidFill>
                  <a:srgbClr val="202122"/>
                </a:solidFill>
                <a:latin typeface="Arial"/>
                <a:ea typeface="Arial"/>
                <a:cs typeface="Arial"/>
                <a:sym typeface="Arial"/>
              </a:rPr>
            </a:br>
            <a:br>
              <a:rPr lang="fr-CH" sz="1200" dirty="0">
                <a:solidFill>
                  <a:srgbClr val="202122"/>
                </a:solidFill>
                <a:latin typeface="Arial"/>
                <a:ea typeface="Arial"/>
                <a:cs typeface="Arial"/>
                <a:sym typeface="Arial"/>
              </a:rPr>
            </a:br>
            <a:endParaRPr sz="1200" dirty="0">
              <a:solidFill>
                <a:srgbClr val="202122"/>
              </a:solidFill>
              <a:latin typeface="Arial"/>
              <a:ea typeface="Arial"/>
              <a:cs typeface="Arial"/>
              <a:sym typeface="Arial"/>
            </a:endParaRPr>
          </a:p>
          <a:p>
            <a:pPr marL="0" marR="0" lvl="0" indent="0" algn="ctr" rtl="0">
              <a:spcBef>
                <a:spcPts val="0"/>
              </a:spcBef>
              <a:spcAft>
                <a:spcPts val="0"/>
              </a:spcAft>
              <a:buNone/>
            </a:pPr>
            <a:r>
              <a:rPr lang="fr-CH" sz="1800" i="1" dirty="0">
                <a:solidFill>
                  <a:srgbClr val="202122"/>
                </a:solidFill>
                <a:latin typeface="Cambria Math" panose="02040503050406030204" pitchFamily="18" charset="0"/>
                <a:ea typeface="Cambria Math" panose="02040503050406030204" pitchFamily="18" charset="0"/>
                <a:sym typeface="Arial"/>
              </a:rPr>
              <a:t>h  =  90°  - </a:t>
            </a:r>
            <a:r>
              <a:rPr lang="fr-CH" sz="1800" i="1" dirty="0">
                <a:solidFill>
                  <a:srgbClr val="101418"/>
                </a:solidFill>
                <a:latin typeface="Cambria Math" panose="02040503050406030204" pitchFamily="18" charset="0"/>
                <a:ea typeface="Cambria Math" panose="02040503050406030204" pitchFamily="18" charset="0"/>
                <a:sym typeface="Arial"/>
              </a:rPr>
              <a:t>ϕ  + δ</a:t>
            </a:r>
            <a:endParaRPr sz="1800" i="1" dirty="0">
              <a:solidFill>
                <a:srgbClr val="101418"/>
              </a:solidFill>
              <a:latin typeface="Cambria Math" panose="02040503050406030204" pitchFamily="18" charset="0"/>
              <a:ea typeface="Cambria Math" panose="02040503050406030204" pitchFamily="18" charset="0"/>
              <a:sym typeface="Arial"/>
            </a:endParaRPr>
          </a:p>
          <a:p>
            <a:pPr marL="342900" marR="0" lvl="0" indent="-254000" algn="l" rtl="0">
              <a:spcBef>
                <a:spcPts val="0"/>
              </a:spcBef>
              <a:spcAft>
                <a:spcPts val="0"/>
              </a:spcAft>
              <a:buClr>
                <a:schemeClr val="dk1"/>
              </a:buClr>
              <a:buSzPts val="1400"/>
              <a:buFont typeface="Calibri"/>
              <a:buNone/>
            </a:pPr>
            <a:endParaRPr sz="1400" dirty="0">
              <a:solidFill>
                <a:srgbClr val="202122"/>
              </a:solidFill>
              <a:latin typeface="Arial"/>
              <a:ea typeface="Arial"/>
              <a:cs typeface="Arial"/>
              <a:sym typeface="Arial"/>
            </a:endParaRPr>
          </a:p>
          <a:p>
            <a:pPr marL="342900" marR="0" lvl="0" indent="-254000" algn="l" rtl="0">
              <a:spcBef>
                <a:spcPts val="0"/>
              </a:spcBef>
              <a:spcAft>
                <a:spcPts val="0"/>
              </a:spcAft>
              <a:buClr>
                <a:schemeClr val="dk1"/>
              </a:buClr>
              <a:buSzPts val="1400"/>
              <a:buFont typeface="Calibri"/>
              <a:buNone/>
            </a:pPr>
            <a:endParaRPr sz="1400" dirty="0">
              <a:solidFill>
                <a:srgbClr val="202122"/>
              </a:solidFill>
              <a:latin typeface="Arial"/>
              <a:ea typeface="Arial"/>
              <a:cs typeface="Arial"/>
              <a:sym typeface="Arial"/>
            </a:endParaRPr>
          </a:p>
          <a:p>
            <a:pPr marL="342900" marR="0" lvl="0" indent="-254000" algn="l" rtl="0">
              <a:spcBef>
                <a:spcPts val="0"/>
              </a:spcBef>
              <a:spcAft>
                <a:spcPts val="0"/>
              </a:spcAft>
              <a:buClr>
                <a:schemeClr val="dk1"/>
              </a:buClr>
              <a:buSzPts val="1400"/>
              <a:buFont typeface="Calibri"/>
              <a:buNone/>
            </a:pPr>
            <a:endParaRPr sz="1400" dirty="0">
              <a:solidFill>
                <a:srgbClr val="202122"/>
              </a:solidFill>
              <a:latin typeface="Arial"/>
              <a:ea typeface="Arial"/>
              <a:cs typeface="Arial"/>
              <a:sym typeface="Arial"/>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Calibri"/>
              <a:buAutoNum type="arabicPeriod" startAt="3"/>
            </a:pPr>
            <a:r>
              <a:rPr lang="fr-CH" sz="1600" dirty="0">
                <a:solidFill>
                  <a:schemeClr val="dk1"/>
                </a:solidFill>
                <a:latin typeface="Arial"/>
                <a:ea typeface="Arial"/>
                <a:cs typeface="Arial"/>
                <a:sym typeface="Arial"/>
              </a:rPr>
              <a:t>Aux solstices:	</a:t>
            </a:r>
            <a:r>
              <a:rPr lang="fr-CH" sz="1600" b="0" i="0" dirty="0">
                <a:solidFill>
                  <a:srgbClr val="101418"/>
                </a:solidFill>
                <a:latin typeface="Arial"/>
                <a:ea typeface="Arial"/>
                <a:cs typeface="Arial"/>
                <a:sym typeface="Arial"/>
              </a:rPr>
              <a:t>δ  </a:t>
            </a:r>
            <a:r>
              <a:rPr lang="fr-CH" sz="1600" b="0" i="0" dirty="0">
                <a:solidFill>
                  <a:schemeClr val="dk1"/>
                </a:solidFill>
                <a:latin typeface="Arial"/>
                <a:ea typeface="Arial"/>
                <a:cs typeface="Arial"/>
                <a:sym typeface="Arial"/>
              </a:rPr>
              <a:t>=  ± 23°27’  =  ± 23,45°</a:t>
            </a:r>
            <a:br>
              <a:rPr lang="fr-CH" sz="1600" b="0" i="0" dirty="0">
                <a:solidFill>
                  <a:schemeClr val="dk1"/>
                </a:solidFill>
                <a:latin typeface="Arial"/>
                <a:ea typeface="Arial"/>
                <a:cs typeface="Arial"/>
                <a:sym typeface="Arial"/>
              </a:rPr>
            </a:br>
            <a:r>
              <a:rPr lang="fr-CH" sz="1600" b="0" i="0" dirty="0">
                <a:solidFill>
                  <a:schemeClr val="dk1"/>
                </a:solidFill>
                <a:latin typeface="Arial"/>
                <a:ea typeface="Arial"/>
                <a:cs typeface="Arial"/>
                <a:sym typeface="Arial"/>
              </a:rPr>
              <a:t>Aux équinoxes:	</a:t>
            </a:r>
            <a:r>
              <a:rPr lang="fr-CH" sz="1600" b="0" i="0" dirty="0">
                <a:solidFill>
                  <a:srgbClr val="101418"/>
                </a:solidFill>
                <a:latin typeface="Arial"/>
                <a:ea typeface="Arial"/>
                <a:cs typeface="Arial"/>
                <a:sym typeface="Arial"/>
              </a:rPr>
              <a:t>δ  </a:t>
            </a:r>
            <a:r>
              <a:rPr lang="fr-CH" sz="1600" b="0" i="0" dirty="0">
                <a:solidFill>
                  <a:schemeClr val="dk1"/>
                </a:solidFill>
                <a:latin typeface="Arial"/>
                <a:ea typeface="Arial"/>
                <a:cs typeface="Arial"/>
                <a:sym typeface="Arial"/>
              </a:rPr>
              <a:t>=  0</a:t>
            </a:r>
            <a:br>
              <a:rPr lang="fr-CH" sz="1600" b="0" i="0" dirty="0">
                <a:solidFill>
                  <a:schemeClr val="dk1"/>
                </a:solidFill>
                <a:latin typeface="Arial"/>
                <a:ea typeface="Arial"/>
                <a:cs typeface="Arial"/>
                <a:sym typeface="Arial"/>
              </a:rPr>
            </a:br>
            <a:r>
              <a:rPr lang="fr-CH" sz="1600" b="0" i="0" dirty="0">
                <a:solidFill>
                  <a:schemeClr val="dk1"/>
                </a:solidFill>
                <a:latin typeface="Arial"/>
                <a:ea typeface="Arial"/>
                <a:cs typeface="Arial"/>
                <a:sym typeface="Arial"/>
              </a:rPr>
              <a:t>		et la hauteur du Soleil à midi vrai est donc:</a:t>
            </a:r>
            <a:br>
              <a:rPr lang="fr-CH" sz="1600" b="0" i="0" dirty="0">
                <a:solidFill>
                  <a:schemeClr val="dk1"/>
                </a:solidFill>
                <a:latin typeface="Arial"/>
                <a:ea typeface="Arial"/>
                <a:cs typeface="Arial"/>
                <a:sym typeface="Arial"/>
              </a:rPr>
            </a:br>
            <a:r>
              <a:rPr lang="fr-CH" sz="1600" b="0" i="0" dirty="0">
                <a:solidFill>
                  <a:schemeClr val="dk1"/>
                </a:solidFill>
                <a:latin typeface="Arial"/>
                <a:ea typeface="Arial"/>
                <a:cs typeface="Arial"/>
                <a:sym typeface="Arial"/>
              </a:rPr>
              <a:t>		h  =  90°  -  </a:t>
            </a:r>
            <a:r>
              <a:rPr lang="fr-CH" sz="1600" b="0" i="0" dirty="0">
                <a:solidFill>
                  <a:srgbClr val="101418"/>
                </a:solidFill>
                <a:latin typeface="Arial"/>
                <a:ea typeface="Arial"/>
                <a:cs typeface="Arial"/>
                <a:sym typeface="Arial"/>
              </a:rPr>
              <a:t>ϕ</a:t>
            </a:r>
            <a:endParaRPr sz="1600" dirty="0">
              <a:solidFill>
                <a:schemeClr val="dk1"/>
              </a:solidFill>
              <a:latin typeface="Arial"/>
              <a:ea typeface="Arial"/>
              <a:cs typeface="Arial"/>
              <a:sym typeface="Arial"/>
            </a:endParaRPr>
          </a:p>
        </p:txBody>
      </p:sp>
      <p:sp>
        <p:nvSpPr>
          <p:cNvPr id="113" name="Google Shape;113;p4"/>
          <p:cNvSpPr txBox="1"/>
          <p:nvPr/>
        </p:nvSpPr>
        <p:spPr>
          <a:xfrm>
            <a:off x="4374140" y="4227369"/>
            <a:ext cx="14641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rgbClr val="FF0000"/>
                </a:solidFill>
                <a:latin typeface="Calibri"/>
                <a:ea typeface="Calibri"/>
                <a:cs typeface="Calibri"/>
                <a:sym typeface="Calibri"/>
              </a:rPr>
              <a:t>déclinaison</a:t>
            </a:r>
            <a:endParaRPr/>
          </a:p>
        </p:txBody>
      </p:sp>
      <p:cxnSp>
        <p:nvCxnSpPr>
          <p:cNvPr id="114" name="Google Shape;114;p4"/>
          <p:cNvCxnSpPr/>
          <p:nvPr/>
        </p:nvCxnSpPr>
        <p:spPr>
          <a:xfrm>
            <a:off x="4150022" y="4365869"/>
            <a:ext cx="224117" cy="0"/>
          </a:xfrm>
          <a:prstGeom prst="straightConnector1">
            <a:avLst/>
          </a:prstGeom>
          <a:noFill/>
          <a:ln w="9525" cap="flat" cmpd="sng">
            <a:solidFill>
              <a:srgbClr val="FF0000"/>
            </a:solidFill>
            <a:prstDash val="solid"/>
            <a:miter lim="800000"/>
            <a:headEnd type="none" w="sm" len="sm"/>
            <a:tailEnd type="triangle" w="med" len="med"/>
          </a:ln>
        </p:spPr>
      </p:cxnSp>
      <p:cxnSp>
        <p:nvCxnSpPr>
          <p:cNvPr id="115" name="Google Shape;115;p4"/>
          <p:cNvCxnSpPr/>
          <p:nvPr/>
        </p:nvCxnSpPr>
        <p:spPr>
          <a:xfrm>
            <a:off x="3559603" y="4548390"/>
            <a:ext cx="0" cy="203260"/>
          </a:xfrm>
          <a:prstGeom prst="straightConnector1">
            <a:avLst/>
          </a:prstGeom>
          <a:noFill/>
          <a:ln w="9525" cap="flat" cmpd="sng">
            <a:solidFill>
              <a:srgbClr val="FF0000"/>
            </a:solidFill>
            <a:prstDash val="solid"/>
            <a:miter lim="800000"/>
            <a:headEnd type="none" w="sm" len="sm"/>
            <a:tailEnd type="triangle" w="med" len="med"/>
          </a:ln>
        </p:spPr>
      </p:cxnSp>
      <p:cxnSp>
        <p:nvCxnSpPr>
          <p:cNvPr id="116" name="Google Shape;116;p4"/>
          <p:cNvCxnSpPr/>
          <p:nvPr/>
        </p:nvCxnSpPr>
        <p:spPr>
          <a:xfrm rot="10800000">
            <a:off x="1995185" y="4365868"/>
            <a:ext cx="228501" cy="0"/>
          </a:xfrm>
          <a:prstGeom prst="straightConnector1">
            <a:avLst/>
          </a:prstGeom>
          <a:noFill/>
          <a:ln w="9525" cap="flat" cmpd="sng">
            <a:solidFill>
              <a:srgbClr val="FF0000"/>
            </a:solidFill>
            <a:prstDash val="solid"/>
            <a:miter lim="800000"/>
            <a:headEnd type="none" w="sm" len="sm"/>
            <a:tailEnd type="triangle" w="med" len="med"/>
          </a:ln>
        </p:spPr>
      </p:cxnSp>
      <p:sp>
        <p:nvSpPr>
          <p:cNvPr id="117" name="Google Shape;117;p4"/>
          <p:cNvSpPr txBox="1"/>
          <p:nvPr/>
        </p:nvSpPr>
        <p:spPr>
          <a:xfrm>
            <a:off x="678392" y="4227369"/>
            <a:ext cx="14641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rgbClr val="FF0000"/>
                </a:solidFill>
                <a:latin typeface="Calibri"/>
                <a:ea typeface="Calibri"/>
                <a:cs typeface="Calibri"/>
                <a:sym typeface="Calibri"/>
              </a:rPr>
              <a:t>Hauteur apparente</a:t>
            </a:r>
            <a:endParaRPr/>
          </a:p>
        </p:txBody>
      </p:sp>
      <p:sp>
        <p:nvSpPr>
          <p:cNvPr id="118" name="Google Shape;118;p4"/>
          <p:cNvSpPr txBox="1"/>
          <p:nvPr/>
        </p:nvSpPr>
        <p:spPr>
          <a:xfrm>
            <a:off x="2892035" y="4787267"/>
            <a:ext cx="14641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200">
                <a:solidFill>
                  <a:srgbClr val="FF0000"/>
                </a:solidFill>
                <a:latin typeface="Calibri"/>
                <a:ea typeface="Calibri"/>
                <a:cs typeface="Calibri"/>
                <a:sym typeface="Calibri"/>
              </a:rPr>
              <a:t>Latitude (CH: 46,5°)</a:t>
            </a:r>
            <a:endParaRPr/>
          </a:p>
        </p:txBody>
      </p:sp>
      <p:sp>
        <p:nvSpPr>
          <p:cNvPr id="119" name="Google Shape;119;p4"/>
          <p:cNvSpPr/>
          <p:nvPr/>
        </p:nvSpPr>
        <p:spPr>
          <a:xfrm>
            <a:off x="272688" y="5311651"/>
            <a:ext cx="318983" cy="31376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4"/>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dirty="0" err="1">
                <a:solidFill>
                  <a:srgbClr val="7F7F7F"/>
                </a:solidFill>
                <a:latin typeface="Arimo"/>
                <a:ea typeface="Arimo"/>
                <a:cs typeface="Arimo"/>
                <a:sym typeface="Arimo"/>
              </a:rPr>
              <a:t>Renewable</a:t>
            </a:r>
            <a:r>
              <a:rPr lang="fr-CH" sz="1400" i="0"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dirty="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991EFE50-65AB-545D-214A-D22EC50C4842}"/>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l="52601" t="2480" r="2345" b="21960"/>
          <a:stretch/>
        </p:blipFill>
        <p:spPr>
          <a:xfrm>
            <a:off x="6592991" y="679932"/>
            <a:ext cx="4832391" cy="5243776"/>
          </a:xfrm>
          <a:prstGeom prst="rect">
            <a:avLst/>
          </a:prstGeom>
          <a:noFill/>
          <a:ln>
            <a:noFill/>
          </a:ln>
        </p:spPr>
      </p:pic>
      <p:sp>
        <p:nvSpPr>
          <p:cNvPr id="126" name="Google Shape;126;p5"/>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01</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27" name="Google Shape;127;p5"/>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28" name="Google Shape;128;p5"/>
          <p:cNvSpPr txBox="1"/>
          <p:nvPr/>
        </p:nvSpPr>
        <p:spPr>
          <a:xfrm>
            <a:off x="272687" y="710056"/>
            <a:ext cx="6137078" cy="57554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lphaUcPeriod" startAt="2"/>
            </a:pPr>
            <a:r>
              <a:rPr lang="fr-CH" sz="1800" dirty="0">
                <a:solidFill>
                  <a:schemeClr val="dk1"/>
                </a:solidFill>
                <a:latin typeface="Arial"/>
                <a:ea typeface="Arial"/>
                <a:cs typeface="Arial"/>
                <a:sym typeface="Arial"/>
              </a:rPr>
              <a:t>Problèmes</a:t>
            </a:r>
            <a:endParaRPr dirty="0"/>
          </a:p>
          <a:p>
            <a:pPr marL="342900" marR="0" lvl="0" indent="-228600" algn="l" rtl="0">
              <a:spcBef>
                <a:spcPts val="0"/>
              </a:spcBef>
              <a:spcAft>
                <a:spcPts val="0"/>
              </a:spcAft>
              <a:buClr>
                <a:schemeClr val="dk1"/>
              </a:buClr>
              <a:buSzPts val="1800"/>
              <a:buFont typeface="Calibri"/>
              <a:buNone/>
            </a:pP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rgbClr val="202122"/>
              </a:buClr>
              <a:buSzPts val="1600"/>
              <a:buFont typeface="Calibri"/>
              <a:buAutoNum type="arabicPeriod"/>
            </a:pPr>
            <a:r>
              <a:rPr lang="fr-CH" sz="1600" b="0" i="0" dirty="0">
                <a:solidFill>
                  <a:srgbClr val="202122"/>
                </a:solidFill>
                <a:latin typeface="Arial"/>
                <a:ea typeface="Arial"/>
                <a:cs typeface="Arial"/>
                <a:sym typeface="Arial"/>
              </a:rPr>
              <a:t>On utilise pour ce problème la formule:</a:t>
            </a:r>
            <a:br>
              <a:rPr lang="fr-CH" sz="1600" b="0" i="0" dirty="0">
                <a:solidFill>
                  <a:srgbClr val="202122"/>
                </a:solidFill>
                <a:latin typeface="Arial"/>
                <a:ea typeface="Arial"/>
                <a:cs typeface="Arial"/>
                <a:sym typeface="Arial"/>
              </a:rPr>
            </a:br>
            <a:br>
              <a:rPr lang="fr-CH" sz="1800" b="0" i="0" dirty="0">
                <a:solidFill>
                  <a:srgbClr val="202122"/>
                </a:solidFill>
                <a:latin typeface="Arial"/>
                <a:ea typeface="Arial"/>
                <a:cs typeface="Arial"/>
                <a:sym typeface="Arial"/>
              </a:rPr>
            </a:br>
            <a:br>
              <a:rPr lang="fr-CH" sz="1800" b="0" i="0" dirty="0">
                <a:solidFill>
                  <a:srgbClr val="202122"/>
                </a:solidFill>
                <a:latin typeface="Arial"/>
                <a:ea typeface="Arial"/>
                <a:cs typeface="Arial"/>
                <a:sym typeface="Arial"/>
              </a:rPr>
            </a:br>
            <a:br>
              <a:rPr lang="fr-CH" sz="1800" b="0" i="0" dirty="0">
                <a:solidFill>
                  <a:srgbClr val="202122"/>
                </a:solidFill>
                <a:latin typeface="Arial"/>
                <a:ea typeface="Arial"/>
                <a:cs typeface="Arial"/>
                <a:sym typeface="Arial"/>
              </a:rPr>
            </a:br>
            <a:r>
              <a:rPr lang="fr-CH" sz="1600" b="0" i="0" dirty="0">
                <a:solidFill>
                  <a:srgbClr val="202122"/>
                </a:solidFill>
                <a:latin typeface="Arial"/>
                <a:ea typeface="Arial"/>
                <a:cs typeface="Arial"/>
                <a:sym typeface="Arial"/>
              </a:rPr>
              <a:t>Le décalage entre </a:t>
            </a:r>
            <a:r>
              <a:rPr lang="fr-CH" sz="1600" b="0" i="0" dirty="0" err="1">
                <a:solidFill>
                  <a:srgbClr val="202122"/>
                </a:solidFill>
                <a:latin typeface="Arial"/>
                <a:ea typeface="Arial"/>
                <a:cs typeface="Arial"/>
                <a:sym typeface="Arial"/>
              </a:rPr>
              <a:t>H</a:t>
            </a:r>
            <a:r>
              <a:rPr lang="fr-CH" sz="1600" b="0" i="0" baseline="-25000" dirty="0" err="1">
                <a:solidFill>
                  <a:srgbClr val="202122"/>
                </a:solidFill>
                <a:latin typeface="Arial"/>
                <a:ea typeface="Arial"/>
                <a:cs typeface="Arial"/>
                <a:sym typeface="Arial"/>
              </a:rPr>
              <a:t>léga</a:t>
            </a:r>
            <a:r>
              <a:rPr lang="fr-CH" sz="1600" baseline="-25000" dirty="0" err="1">
                <a:solidFill>
                  <a:srgbClr val="202122"/>
                </a:solidFill>
                <a:latin typeface="Arial"/>
                <a:ea typeface="Arial"/>
                <a:cs typeface="Arial"/>
                <a:sym typeface="Arial"/>
              </a:rPr>
              <a:t>le</a:t>
            </a:r>
            <a:r>
              <a:rPr lang="fr-CH" sz="1600" dirty="0">
                <a:solidFill>
                  <a:srgbClr val="202122"/>
                </a:solidFill>
                <a:latin typeface="Arial"/>
                <a:ea typeface="Arial"/>
                <a:cs typeface="Arial"/>
                <a:sym typeface="Arial"/>
              </a:rPr>
              <a:t> et </a:t>
            </a:r>
            <a:r>
              <a:rPr lang="fr-CH" sz="1600" dirty="0" err="1">
                <a:solidFill>
                  <a:srgbClr val="202122"/>
                </a:solidFill>
                <a:latin typeface="Arial"/>
                <a:ea typeface="Arial"/>
                <a:cs typeface="Arial"/>
                <a:sym typeface="Arial"/>
              </a:rPr>
              <a:t>H</a:t>
            </a:r>
            <a:r>
              <a:rPr lang="fr-CH" sz="1600" baseline="-25000" dirty="0" err="1">
                <a:solidFill>
                  <a:srgbClr val="202122"/>
                </a:solidFill>
                <a:latin typeface="Arial"/>
                <a:ea typeface="Arial"/>
                <a:cs typeface="Arial"/>
                <a:sym typeface="Arial"/>
              </a:rPr>
              <a:t>vraie</a:t>
            </a:r>
            <a:r>
              <a:rPr lang="fr-CH" sz="1600" dirty="0">
                <a:solidFill>
                  <a:srgbClr val="202122"/>
                </a:solidFill>
                <a:latin typeface="Arial"/>
                <a:ea typeface="Arial"/>
                <a:cs typeface="Arial"/>
                <a:sym typeface="Arial"/>
              </a:rPr>
              <a:t> est ainsi donnée par:</a:t>
            </a:r>
            <a:br>
              <a:rPr lang="fr-CH" sz="1600" dirty="0">
                <a:solidFill>
                  <a:srgbClr val="202122"/>
                </a:solidFill>
                <a:latin typeface="Arial"/>
                <a:ea typeface="Arial"/>
                <a:cs typeface="Arial"/>
                <a:sym typeface="Arial"/>
              </a:rPr>
            </a:br>
            <a:br>
              <a:rPr lang="fr-CH" sz="1800" dirty="0">
                <a:solidFill>
                  <a:srgbClr val="202122"/>
                </a:solidFill>
                <a:latin typeface="Arial"/>
                <a:ea typeface="Arial"/>
                <a:cs typeface="Arial"/>
                <a:sym typeface="Arial"/>
              </a:rPr>
            </a:br>
            <a:br>
              <a:rPr lang="fr-CH" sz="1800" dirty="0">
                <a:solidFill>
                  <a:srgbClr val="202122"/>
                </a:solidFill>
                <a:latin typeface="Arial"/>
                <a:ea typeface="Arial"/>
                <a:cs typeface="Arial"/>
                <a:sym typeface="Arial"/>
              </a:rPr>
            </a:br>
            <a:br>
              <a:rPr lang="fr-CH" sz="1800" dirty="0">
                <a:solidFill>
                  <a:srgbClr val="202122"/>
                </a:solidFill>
                <a:latin typeface="Arial"/>
                <a:ea typeface="Arial"/>
                <a:cs typeface="Arial"/>
                <a:sym typeface="Arial"/>
              </a:rPr>
            </a:br>
            <a:r>
              <a:rPr lang="fr-CH" sz="1600" b="0" i="0" u="none" strike="noStrike" dirty="0">
                <a:solidFill>
                  <a:srgbClr val="000000"/>
                </a:solidFill>
                <a:latin typeface="Arial"/>
                <a:ea typeface="Arial"/>
                <a:cs typeface="Arial"/>
                <a:sym typeface="Arial"/>
              </a:rPr>
              <a:t>Pour le </a:t>
            </a:r>
            <a:r>
              <a:rPr lang="fr-CH" sz="1600" b="1" i="0" u="none" strike="noStrike" dirty="0">
                <a:solidFill>
                  <a:srgbClr val="000000"/>
                </a:solidFill>
                <a:latin typeface="Arial"/>
                <a:ea typeface="Arial"/>
                <a:cs typeface="Arial"/>
                <a:sym typeface="Arial"/>
              </a:rPr>
              <a:t>24 septembre</a:t>
            </a:r>
            <a:r>
              <a:rPr lang="fr-CH" sz="1600" b="0" i="0" u="none" strike="noStrike" dirty="0">
                <a:solidFill>
                  <a:srgbClr val="000000"/>
                </a:solidFill>
                <a:latin typeface="Arial"/>
                <a:ea typeface="Arial"/>
                <a:cs typeface="Arial"/>
                <a:sym typeface="Arial"/>
              </a:rPr>
              <a:t>, ΔH = + 8 min. l est la longitude de Lausanne qui vaut 6°37' = 6,62°. Pour la Suisse, en heure d’été, F est égal à 120 minutes.</a:t>
            </a:r>
            <a:br>
              <a:rPr lang="fr-CH" sz="1600" b="0" i="0" u="none" strike="noStrike" dirty="0">
                <a:solidFill>
                  <a:srgbClr val="000000"/>
                </a:solidFill>
                <a:latin typeface="Arial"/>
                <a:ea typeface="Arial"/>
                <a:cs typeface="Arial"/>
                <a:sym typeface="Arial"/>
              </a:rPr>
            </a:br>
            <a:br>
              <a:rPr lang="fr-CH" sz="1400" dirty="0">
                <a:solidFill>
                  <a:srgbClr val="202122"/>
                </a:solidFill>
                <a:latin typeface="Arial"/>
                <a:ea typeface="Arial"/>
                <a:cs typeface="Arial"/>
                <a:sym typeface="Arial"/>
              </a:rPr>
            </a:br>
            <a:r>
              <a:rPr lang="fr-CH" sz="1600" dirty="0">
                <a:solidFill>
                  <a:srgbClr val="202122"/>
                </a:solidFill>
                <a:latin typeface="Cambria Math" panose="02040503050406030204" pitchFamily="18" charset="0"/>
                <a:ea typeface="Cambria Math" panose="02040503050406030204" pitchFamily="18" charset="0"/>
                <a:sym typeface="Arial"/>
              </a:rPr>
              <a:t>8 [min]  +  4 [min/</a:t>
            </a:r>
            <a:r>
              <a:rPr lang="fr-CH" sz="1600" dirty="0" err="1">
                <a:solidFill>
                  <a:srgbClr val="202122"/>
                </a:solidFill>
                <a:latin typeface="Cambria Math" panose="02040503050406030204" pitchFamily="18" charset="0"/>
                <a:ea typeface="Cambria Math" panose="02040503050406030204" pitchFamily="18" charset="0"/>
                <a:sym typeface="Arial"/>
              </a:rPr>
              <a:t>deg</a:t>
            </a:r>
            <a:r>
              <a:rPr lang="fr-CH" sz="1600" dirty="0">
                <a:solidFill>
                  <a:srgbClr val="202122"/>
                </a:solidFill>
                <a:latin typeface="Cambria Math" panose="02040503050406030204" pitchFamily="18" charset="0"/>
                <a:ea typeface="Cambria Math" panose="02040503050406030204" pitchFamily="18" charset="0"/>
                <a:sym typeface="Arial"/>
              </a:rPr>
              <a:t>]  x  6,62 [</a:t>
            </a:r>
            <a:r>
              <a:rPr lang="fr-CH" sz="1600" dirty="0" err="1">
                <a:solidFill>
                  <a:srgbClr val="202122"/>
                </a:solidFill>
                <a:latin typeface="Cambria Math" panose="02040503050406030204" pitchFamily="18" charset="0"/>
                <a:ea typeface="Cambria Math" panose="02040503050406030204" pitchFamily="18" charset="0"/>
                <a:sym typeface="Arial"/>
              </a:rPr>
              <a:t>deg</a:t>
            </a:r>
            <a:r>
              <a:rPr lang="fr-CH" sz="1600" dirty="0">
                <a:solidFill>
                  <a:srgbClr val="202122"/>
                </a:solidFill>
                <a:latin typeface="Cambria Math" panose="02040503050406030204" pitchFamily="18" charset="0"/>
                <a:ea typeface="Cambria Math" panose="02040503050406030204" pitchFamily="18" charset="0"/>
                <a:sym typeface="Arial"/>
              </a:rPr>
              <a:t>]  -  120 [min]  </a:t>
            </a:r>
            <a:r>
              <a:rPr lang="fr-CH" sz="1600" b="0" dirty="0">
                <a:solidFill>
                  <a:schemeClr val="dk1"/>
                </a:solidFill>
                <a:latin typeface="Cambria Math" panose="02040503050406030204" pitchFamily="18" charset="0"/>
                <a:ea typeface="Cambria Math" panose="02040503050406030204" pitchFamily="18" charset="0"/>
                <a:sym typeface="Arial"/>
              </a:rPr>
              <a:t>≈  </a:t>
            </a:r>
            <a:r>
              <a:rPr lang="fr-CH" sz="1600" b="0" dirty="0">
                <a:solidFill>
                  <a:srgbClr val="FF0000"/>
                </a:solidFill>
                <a:latin typeface="Cambria Math" panose="02040503050406030204" pitchFamily="18" charset="0"/>
                <a:ea typeface="Cambria Math" panose="02040503050406030204" pitchFamily="18" charset="0"/>
                <a:sym typeface="Arial"/>
              </a:rPr>
              <a:t>-1h26min</a:t>
            </a:r>
            <a:br>
              <a:rPr lang="fr-CH" sz="1600" dirty="0">
                <a:solidFill>
                  <a:srgbClr val="202122"/>
                </a:solidFill>
                <a:latin typeface="Arial"/>
                <a:ea typeface="Arial"/>
                <a:cs typeface="Arial"/>
                <a:sym typeface="Arial"/>
              </a:rPr>
            </a:br>
            <a:br>
              <a:rPr lang="fr-CH" sz="1400" dirty="0">
                <a:solidFill>
                  <a:srgbClr val="202122"/>
                </a:solidFill>
                <a:latin typeface="Arial"/>
                <a:ea typeface="Arial"/>
                <a:cs typeface="Arial"/>
                <a:sym typeface="Arial"/>
              </a:rPr>
            </a:br>
            <a:r>
              <a:rPr lang="fr-CH" sz="1600" b="0" i="0" u="none" strike="noStrike" dirty="0">
                <a:solidFill>
                  <a:srgbClr val="000000"/>
                </a:solidFill>
                <a:latin typeface="Arial"/>
                <a:ea typeface="Arial"/>
                <a:cs typeface="Arial"/>
                <a:sym typeface="Arial"/>
              </a:rPr>
              <a:t>Pour le </a:t>
            </a:r>
            <a:r>
              <a:rPr lang="fr-CH" sz="1600" b="1" i="0" u="none" strike="noStrike" dirty="0">
                <a:solidFill>
                  <a:srgbClr val="000000"/>
                </a:solidFill>
                <a:latin typeface="Arial"/>
                <a:ea typeface="Arial"/>
                <a:cs typeface="Arial"/>
                <a:sym typeface="Arial"/>
              </a:rPr>
              <a:t>5 novembre</a:t>
            </a:r>
            <a:r>
              <a:rPr lang="fr-CH" sz="1600" b="0" i="0" u="none" strike="noStrike" dirty="0">
                <a:solidFill>
                  <a:srgbClr val="000000"/>
                </a:solidFill>
                <a:latin typeface="Arial"/>
                <a:ea typeface="Arial"/>
                <a:cs typeface="Arial"/>
                <a:sym typeface="Arial"/>
              </a:rPr>
              <a:t>, ΔH = + 16 min. Ce jour-là, nous serons dans la période d'utilisation de l'heure d'hiver : F = 60 minutes.</a:t>
            </a:r>
            <a:br>
              <a:rPr lang="fr-CH" sz="1600" dirty="0">
                <a:solidFill>
                  <a:srgbClr val="202122"/>
                </a:solidFill>
                <a:latin typeface="Arial"/>
                <a:ea typeface="Arial"/>
                <a:cs typeface="Arial"/>
                <a:sym typeface="Arial"/>
              </a:rPr>
            </a:br>
            <a:br>
              <a:rPr lang="fr-CH" sz="1400" dirty="0">
                <a:solidFill>
                  <a:srgbClr val="202122"/>
                </a:solidFill>
                <a:latin typeface="Arial"/>
                <a:ea typeface="Arial"/>
                <a:cs typeface="Arial"/>
                <a:sym typeface="Arial"/>
              </a:rPr>
            </a:br>
            <a:r>
              <a:rPr lang="fr-CH" sz="1600" dirty="0">
                <a:solidFill>
                  <a:srgbClr val="202122"/>
                </a:solidFill>
                <a:latin typeface="Cambria Math" panose="02040503050406030204" pitchFamily="18" charset="0"/>
                <a:ea typeface="Cambria Math" panose="02040503050406030204" pitchFamily="18" charset="0"/>
                <a:sym typeface="Arial"/>
              </a:rPr>
              <a:t>16 [min]  +  4 [min/</a:t>
            </a:r>
            <a:r>
              <a:rPr lang="fr-CH" sz="1600" dirty="0" err="1">
                <a:solidFill>
                  <a:srgbClr val="202122"/>
                </a:solidFill>
                <a:latin typeface="Cambria Math" panose="02040503050406030204" pitchFamily="18" charset="0"/>
                <a:ea typeface="Cambria Math" panose="02040503050406030204" pitchFamily="18" charset="0"/>
                <a:sym typeface="Arial"/>
              </a:rPr>
              <a:t>deg</a:t>
            </a:r>
            <a:r>
              <a:rPr lang="fr-CH" sz="1600" dirty="0">
                <a:solidFill>
                  <a:srgbClr val="202122"/>
                </a:solidFill>
                <a:latin typeface="Cambria Math" panose="02040503050406030204" pitchFamily="18" charset="0"/>
                <a:ea typeface="Cambria Math" panose="02040503050406030204" pitchFamily="18" charset="0"/>
                <a:sym typeface="Arial"/>
              </a:rPr>
              <a:t>]  x  6,62 [</a:t>
            </a:r>
            <a:r>
              <a:rPr lang="fr-CH" sz="1600" dirty="0" err="1">
                <a:solidFill>
                  <a:srgbClr val="202122"/>
                </a:solidFill>
                <a:latin typeface="Cambria Math" panose="02040503050406030204" pitchFamily="18" charset="0"/>
                <a:ea typeface="Cambria Math" panose="02040503050406030204" pitchFamily="18" charset="0"/>
                <a:sym typeface="Arial"/>
              </a:rPr>
              <a:t>deg</a:t>
            </a:r>
            <a:r>
              <a:rPr lang="fr-CH" sz="1600" dirty="0">
                <a:solidFill>
                  <a:srgbClr val="202122"/>
                </a:solidFill>
                <a:latin typeface="Cambria Math" panose="02040503050406030204" pitchFamily="18" charset="0"/>
                <a:ea typeface="Cambria Math" panose="02040503050406030204" pitchFamily="18" charset="0"/>
                <a:sym typeface="Arial"/>
              </a:rPr>
              <a:t>]  -  </a:t>
            </a:r>
            <a:r>
              <a:rPr lang="fr-CH" sz="1600" dirty="0">
                <a:solidFill>
                  <a:schemeClr val="dk1"/>
                </a:solidFill>
                <a:latin typeface="Cambria Math" panose="02040503050406030204" pitchFamily="18" charset="0"/>
                <a:ea typeface="Cambria Math" panose="02040503050406030204" pitchFamily="18" charset="0"/>
                <a:sym typeface="Arial"/>
              </a:rPr>
              <a:t>60</a:t>
            </a:r>
            <a:r>
              <a:rPr lang="fr-CH" sz="1600" dirty="0">
                <a:solidFill>
                  <a:srgbClr val="202122"/>
                </a:solidFill>
                <a:latin typeface="Cambria Math" panose="02040503050406030204" pitchFamily="18" charset="0"/>
                <a:ea typeface="Cambria Math" panose="02040503050406030204" pitchFamily="18" charset="0"/>
                <a:sym typeface="Arial"/>
              </a:rPr>
              <a:t> [min]</a:t>
            </a:r>
            <a:r>
              <a:rPr lang="fr-CH" sz="1600" dirty="0">
                <a:solidFill>
                  <a:schemeClr val="dk1"/>
                </a:solidFill>
                <a:latin typeface="Cambria Math" panose="02040503050406030204" pitchFamily="18" charset="0"/>
                <a:ea typeface="Cambria Math" panose="02040503050406030204" pitchFamily="18" charset="0"/>
                <a:sym typeface="Arial"/>
              </a:rPr>
              <a:t>   </a:t>
            </a:r>
            <a:r>
              <a:rPr lang="fr-CH" sz="1600" b="0" i="0" dirty="0">
                <a:solidFill>
                  <a:schemeClr val="dk1"/>
                </a:solidFill>
                <a:latin typeface="Cambria Math" panose="02040503050406030204" pitchFamily="18" charset="0"/>
                <a:ea typeface="Cambria Math" panose="02040503050406030204" pitchFamily="18" charset="0"/>
                <a:sym typeface="Arial"/>
              </a:rPr>
              <a:t>≈  </a:t>
            </a:r>
            <a:r>
              <a:rPr lang="fr-CH" sz="1600" b="0" i="0" dirty="0">
                <a:solidFill>
                  <a:srgbClr val="FF0000"/>
                </a:solidFill>
                <a:latin typeface="Cambria Math" panose="02040503050406030204" pitchFamily="18" charset="0"/>
                <a:ea typeface="Cambria Math" panose="02040503050406030204" pitchFamily="18" charset="0"/>
                <a:sym typeface="Arial"/>
              </a:rPr>
              <a:t>-18 min</a:t>
            </a:r>
            <a:br>
              <a:rPr lang="fr-CH" sz="1600" b="0" i="0" dirty="0">
                <a:solidFill>
                  <a:srgbClr val="FF0000"/>
                </a:solidFill>
                <a:latin typeface="Cambria Math" panose="02040503050406030204" pitchFamily="18" charset="0"/>
                <a:ea typeface="Cambria Math" panose="02040503050406030204" pitchFamily="18" charset="0"/>
                <a:sym typeface="Arial"/>
              </a:rPr>
            </a:br>
            <a:br>
              <a:rPr lang="fr-CH" sz="1400" b="0" i="0" dirty="0">
                <a:solidFill>
                  <a:srgbClr val="FF0000"/>
                </a:solidFill>
                <a:latin typeface="Cambria Math" panose="02040503050406030204" pitchFamily="18" charset="0"/>
                <a:ea typeface="Cambria Math" panose="02040503050406030204" pitchFamily="18" charset="0"/>
                <a:sym typeface="Arial"/>
              </a:rPr>
            </a:br>
            <a:r>
              <a:rPr lang="fr-CH" sz="1400" b="0" i="0" dirty="0">
                <a:solidFill>
                  <a:schemeClr val="dk1"/>
                </a:solidFill>
                <a:latin typeface="Arial"/>
                <a:ea typeface="Arial"/>
                <a:cs typeface="Arial"/>
                <a:sym typeface="Arial"/>
              </a:rPr>
              <a:t>(</a:t>
            </a:r>
            <a:r>
              <a:rPr lang="fr-CH" sz="1400" b="0" i="0" dirty="0">
                <a:solidFill>
                  <a:srgbClr val="202122"/>
                </a:solidFill>
                <a:latin typeface="Arial"/>
                <a:ea typeface="Arial"/>
                <a:cs typeface="Arial"/>
                <a:sym typeface="Arial"/>
              </a:rPr>
              <a:t>ΔH est lisible sur le graphe de droite) </a:t>
            </a:r>
            <a:endParaRPr sz="1400" b="0" i="0" dirty="0">
              <a:solidFill>
                <a:srgbClr val="FF0000"/>
              </a:solidFill>
              <a:latin typeface="Arial"/>
              <a:ea typeface="Arial"/>
              <a:cs typeface="Arial"/>
              <a:sym typeface="Arial"/>
            </a:endParaRPr>
          </a:p>
        </p:txBody>
      </p:sp>
      <p:sp>
        <p:nvSpPr>
          <p:cNvPr id="129" name="Google Shape;129;p5"/>
          <p:cNvSpPr txBox="1"/>
          <p:nvPr/>
        </p:nvSpPr>
        <p:spPr>
          <a:xfrm>
            <a:off x="1270378" y="1766047"/>
            <a:ext cx="402515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vraie</a:t>
            </a:r>
            <a:r>
              <a:rPr lang="fr-CH" sz="1800" dirty="0">
                <a:solidFill>
                  <a:srgbClr val="202122"/>
                </a:solidFill>
                <a:latin typeface="Cambria Math" panose="02040503050406030204" pitchFamily="18" charset="0"/>
                <a:ea typeface="Cambria Math" panose="02040503050406030204" pitchFamily="18" charset="0"/>
                <a:sym typeface="Arial"/>
              </a:rPr>
              <a:t>  =  </a:t>
            </a: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légale</a:t>
            </a:r>
            <a:r>
              <a:rPr lang="fr-CH" sz="1800" baseline="-25000" dirty="0">
                <a:solidFill>
                  <a:srgbClr val="202122"/>
                </a:solidFill>
                <a:latin typeface="Cambria Math" panose="02040503050406030204" pitchFamily="18" charset="0"/>
                <a:ea typeface="Cambria Math" panose="02040503050406030204" pitchFamily="18" charset="0"/>
                <a:sym typeface="Arial"/>
              </a:rPr>
              <a:t> </a:t>
            </a:r>
            <a:r>
              <a:rPr lang="fr-CH" sz="1800" dirty="0">
                <a:solidFill>
                  <a:srgbClr val="202122"/>
                </a:solidFill>
                <a:latin typeface="Cambria Math" panose="02040503050406030204" pitchFamily="18" charset="0"/>
                <a:ea typeface="Cambria Math" panose="02040503050406030204" pitchFamily="18" charset="0"/>
                <a:sym typeface="Arial"/>
              </a:rPr>
              <a:t> +  ΔH  +  4l  –  F  </a:t>
            </a:r>
            <a:r>
              <a:rPr lang="fr-CH" sz="1800" dirty="0">
                <a:solidFill>
                  <a:srgbClr val="202122"/>
                </a:solidFill>
                <a:latin typeface="Cambria Math" panose="02040503050406030204" pitchFamily="18" charset="0"/>
                <a:ea typeface="Cambria Math" panose="02040503050406030204" pitchFamily="18" charset="0"/>
                <a:cs typeface="Arimo"/>
                <a:sym typeface="Arimo"/>
              </a:rPr>
              <a:t>[min]</a:t>
            </a:r>
            <a:endParaRPr sz="1800" dirty="0">
              <a:latin typeface="Cambria Math" panose="02040503050406030204" pitchFamily="18" charset="0"/>
              <a:ea typeface="Cambria Math" panose="02040503050406030204" pitchFamily="18" charset="0"/>
            </a:endParaRPr>
          </a:p>
        </p:txBody>
      </p:sp>
      <p:sp>
        <p:nvSpPr>
          <p:cNvPr id="130" name="Google Shape;130;p5"/>
          <p:cNvSpPr txBox="1"/>
          <p:nvPr/>
        </p:nvSpPr>
        <p:spPr>
          <a:xfrm>
            <a:off x="1313896" y="2804108"/>
            <a:ext cx="3938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vraie</a:t>
            </a:r>
            <a:r>
              <a:rPr lang="fr-CH" sz="1800" dirty="0">
                <a:solidFill>
                  <a:srgbClr val="202122"/>
                </a:solidFill>
                <a:latin typeface="Cambria Math" panose="02040503050406030204" pitchFamily="18" charset="0"/>
                <a:ea typeface="Cambria Math" panose="02040503050406030204" pitchFamily="18" charset="0"/>
                <a:sym typeface="Arial"/>
              </a:rPr>
              <a:t>  -  </a:t>
            </a: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légale</a:t>
            </a:r>
            <a:r>
              <a:rPr lang="fr-CH" sz="1800" baseline="-25000" dirty="0">
                <a:solidFill>
                  <a:srgbClr val="202122"/>
                </a:solidFill>
                <a:latin typeface="Cambria Math" panose="02040503050406030204" pitchFamily="18" charset="0"/>
                <a:ea typeface="Cambria Math" panose="02040503050406030204" pitchFamily="18" charset="0"/>
                <a:sym typeface="Arial"/>
              </a:rPr>
              <a:t> </a:t>
            </a:r>
            <a:r>
              <a:rPr lang="fr-CH" sz="1800" dirty="0">
                <a:solidFill>
                  <a:srgbClr val="202122"/>
                </a:solidFill>
                <a:latin typeface="Cambria Math" panose="02040503050406030204" pitchFamily="18" charset="0"/>
                <a:ea typeface="Cambria Math" panose="02040503050406030204" pitchFamily="18" charset="0"/>
                <a:sym typeface="Arial"/>
              </a:rPr>
              <a:t> </a:t>
            </a:r>
            <a:r>
              <a:rPr lang="fr-CH" sz="1800" dirty="0">
                <a:solidFill>
                  <a:schemeClr val="tx1"/>
                </a:solidFill>
                <a:latin typeface="Cambria Math" panose="02040503050406030204" pitchFamily="18" charset="0"/>
                <a:ea typeface="Cambria Math" panose="02040503050406030204" pitchFamily="18"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r>
              <a:rPr lang="fr-CH" sz="1800" dirty="0">
                <a:solidFill>
                  <a:srgbClr val="202122"/>
                </a:solidFill>
                <a:latin typeface="Cambria Math" panose="02040503050406030204" pitchFamily="18" charset="0"/>
                <a:ea typeface="Cambria Math" panose="02040503050406030204" pitchFamily="18"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fr-CH" sz="1800" dirty="0">
                <a:solidFill>
                  <a:srgbClr val="202122"/>
                </a:solidFill>
                <a:latin typeface="Cambria Math" panose="02040503050406030204" pitchFamily="18" charset="0"/>
                <a:ea typeface="Cambria Math" panose="02040503050406030204" pitchFamily="18" charset="0"/>
                <a:sym typeface="Arial"/>
              </a:rPr>
              <a:t>ΔH  +  4l  –  F  </a:t>
            </a:r>
            <a:r>
              <a:rPr lang="fr-CH" sz="1800" dirty="0">
                <a:solidFill>
                  <a:srgbClr val="202122"/>
                </a:solidFill>
                <a:latin typeface="Cambria Math" panose="02040503050406030204" pitchFamily="18" charset="0"/>
                <a:ea typeface="Cambria Math" panose="02040503050406030204" pitchFamily="18" charset="0"/>
                <a:cs typeface="Arimo"/>
                <a:sym typeface="Arimo"/>
              </a:rPr>
              <a:t>[min]</a:t>
            </a:r>
            <a:endParaRPr sz="1800" dirty="0">
              <a:latin typeface="Cambria Math" panose="02040503050406030204" pitchFamily="18" charset="0"/>
              <a:ea typeface="Cambria Math" panose="02040503050406030204" pitchFamily="18" charset="0"/>
            </a:endParaRPr>
          </a:p>
        </p:txBody>
      </p:sp>
      <p:sp>
        <p:nvSpPr>
          <p:cNvPr id="131" name="Google Shape;131;p5"/>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dirty="0" err="1">
                <a:solidFill>
                  <a:srgbClr val="7F7F7F"/>
                </a:solidFill>
                <a:latin typeface="Arimo"/>
                <a:ea typeface="Arimo"/>
                <a:cs typeface="Arimo"/>
                <a:sym typeface="Arimo"/>
              </a:rPr>
              <a:t>Renewable</a:t>
            </a:r>
            <a:r>
              <a:rPr lang="fr-CH" sz="1400" i="0" dirty="0">
                <a:solidFill>
                  <a:srgbClr val="7F7F7F"/>
                </a:solidFill>
                <a:latin typeface="Arimo"/>
                <a:ea typeface="Arimo"/>
                <a:cs typeface="Arimo"/>
                <a:sym typeface="Arimo"/>
              </a:rPr>
              <a:t> Energies Cluster</a:t>
            </a:r>
            <a:endParaRPr dirty="0"/>
          </a:p>
          <a:p>
            <a:pPr marL="0" marR="0" lvl="0" indent="0" algn="ctr" rtl="0">
              <a:spcBef>
                <a:spcPts val="0"/>
              </a:spcBef>
              <a:spcAft>
                <a:spcPts val="0"/>
              </a:spcAft>
              <a:buNone/>
            </a:pPr>
            <a:endParaRPr sz="1400" dirty="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8013DEC2-9CED-4A79-751E-EAE389C11D12}"/>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01</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37" name="Google Shape;137;p6"/>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pic>
        <p:nvPicPr>
          <p:cNvPr id="138" name="Google Shape;138;p6"/>
          <p:cNvPicPr preferRelativeResize="0"/>
          <p:nvPr/>
        </p:nvPicPr>
        <p:blipFill rotWithShape="1">
          <a:blip r:embed="rId3">
            <a:alphaModFix/>
          </a:blip>
          <a:srcRect l="53264" t="6535" r="3189" b="30816"/>
          <a:stretch/>
        </p:blipFill>
        <p:spPr>
          <a:xfrm>
            <a:off x="6655837" y="920781"/>
            <a:ext cx="4693481" cy="4368989"/>
          </a:xfrm>
          <a:prstGeom prst="rect">
            <a:avLst/>
          </a:prstGeom>
          <a:noFill/>
          <a:ln>
            <a:noFill/>
          </a:ln>
        </p:spPr>
      </p:pic>
      <p:sp>
        <p:nvSpPr>
          <p:cNvPr id="139" name="Google Shape;139;p6"/>
          <p:cNvSpPr txBox="1"/>
          <p:nvPr/>
        </p:nvSpPr>
        <p:spPr>
          <a:xfrm>
            <a:off x="272688" y="710056"/>
            <a:ext cx="5886065" cy="55399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startAt="2"/>
            </a:pPr>
            <a:r>
              <a:rPr lang="fr-CH" sz="1600" dirty="0">
                <a:solidFill>
                  <a:schemeClr val="dk1"/>
                </a:solidFill>
                <a:latin typeface="Arial"/>
                <a:ea typeface="Arial"/>
                <a:cs typeface="Arial"/>
                <a:sym typeface="Arial"/>
              </a:rPr>
              <a:t>La longitude ne varie pas (longitude de Lausanne); donc le terme 4l est constant et vaut 26,4 minutes.</a:t>
            </a:r>
            <a:br>
              <a:rPr lang="fr-CH" sz="1600" dirty="0">
                <a:solidFill>
                  <a:schemeClr val="dk1"/>
                </a:solidFill>
                <a:latin typeface="Arial"/>
                <a:ea typeface="Arial"/>
                <a:cs typeface="Arial"/>
                <a:sym typeface="Arial"/>
              </a:rPr>
            </a:br>
            <a:br>
              <a:rPr lang="fr-CH" sz="1600" dirty="0">
                <a:solidFill>
                  <a:schemeClr val="dk1"/>
                </a:solidFill>
                <a:latin typeface="Arial"/>
                <a:ea typeface="Arial"/>
                <a:cs typeface="Arial"/>
                <a:sym typeface="Arial"/>
              </a:rPr>
            </a:br>
            <a:r>
              <a:rPr lang="fr-CH" sz="1600" dirty="0">
                <a:solidFill>
                  <a:schemeClr val="dk1"/>
                </a:solidFill>
                <a:latin typeface="Arial"/>
                <a:ea typeface="Arial"/>
                <a:cs typeface="Arial"/>
                <a:sym typeface="Arial"/>
              </a:rPr>
              <a:t>En période d’heure d’hiver on a F = 60 minutes. D’après la figure de droite, durant cette période, </a:t>
            </a:r>
            <a:r>
              <a:rPr lang="fr-CH" sz="1600" b="0" i="0" u="none" strike="noStrike" dirty="0">
                <a:solidFill>
                  <a:srgbClr val="000000"/>
                </a:solidFill>
                <a:latin typeface="Arial"/>
                <a:ea typeface="Arial"/>
                <a:cs typeface="Arial"/>
                <a:sym typeface="Arial"/>
              </a:rPr>
              <a:t>ΔH passe par deux extremums situés début novembre (ΔH = +16 min) et mi-février (ΔH = -14 min).</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b="0" i="0" u="none" strike="noStrike" dirty="0">
                <a:solidFill>
                  <a:srgbClr val="000000"/>
                </a:solidFill>
                <a:latin typeface="Arial"/>
                <a:ea typeface="Arial"/>
                <a:cs typeface="Arial"/>
                <a:sym typeface="Arial"/>
              </a:rPr>
              <a:t>En période d’été, on a F = 120 minutes. Durant cette période, ΔH passe par trois extremums situés mi-mai (ΔH = +13 min), fin juillet (ΔH = -7 min) et le dernier jour où l’heure d’été est en vigueur (dernier dimanche d’octobre; ΔH = +16 min).</a:t>
            </a: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br>
              <a:rPr lang="fr-CH" sz="1600" b="0" i="0" u="none" strike="noStrike" dirty="0">
                <a:solidFill>
                  <a:srgbClr val="000000"/>
                </a:solidFill>
                <a:latin typeface="Arial"/>
                <a:ea typeface="Arial"/>
                <a:cs typeface="Arial"/>
                <a:sym typeface="Arial"/>
              </a:rPr>
            </a:br>
            <a:r>
              <a:rPr lang="fr-CH" sz="1600" dirty="0">
                <a:solidFill>
                  <a:srgbClr val="000000"/>
                </a:solidFill>
                <a:latin typeface="Arial"/>
                <a:ea typeface="Arial"/>
                <a:cs typeface="Arial"/>
                <a:sym typeface="Arial"/>
              </a:rPr>
              <a:t>     mi-février:	       -14  +  26,4  -  60  </a:t>
            </a:r>
            <a:r>
              <a:rPr lang="fr-CH" sz="1600" b="0" i="0" dirty="0">
                <a:solidFill>
                  <a:schemeClr val="dk1"/>
                </a:solidFill>
                <a:latin typeface="Arial"/>
                <a:ea typeface="Arial"/>
                <a:cs typeface="Arial"/>
                <a:sym typeface="Arial"/>
              </a:rPr>
              <a:t>≈	</a:t>
            </a:r>
            <a:r>
              <a:rPr lang="fr-CH" sz="1600" b="0" i="0" dirty="0">
                <a:solidFill>
                  <a:srgbClr val="FF0000"/>
                </a:solidFill>
                <a:latin typeface="Arial"/>
                <a:ea typeface="Arial"/>
                <a:cs typeface="Arial"/>
                <a:sym typeface="Arial"/>
              </a:rPr>
              <a:t>- 48 min</a:t>
            </a:r>
            <a:br>
              <a:rPr lang="fr-CH" sz="1600" b="0" i="0" dirty="0">
                <a:solidFill>
                  <a:srgbClr val="FF0000"/>
                </a:solidFill>
                <a:latin typeface="Arial"/>
                <a:ea typeface="Arial"/>
                <a:cs typeface="Arial"/>
                <a:sym typeface="Arial"/>
              </a:rPr>
            </a:br>
            <a:r>
              <a:rPr lang="fr-CH" sz="1600" b="0" i="0" dirty="0">
                <a:solidFill>
                  <a:schemeClr val="dk1"/>
                </a:solidFill>
                <a:latin typeface="Arial"/>
                <a:ea typeface="Arial"/>
                <a:cs typeface="Arial"/>
                <a:sym typeface="Arial"/>
              </a:rPr>
              <a:t>     fin juillet:	       -7  +  26,4  -  120  ≈	</a:t>
            </a:r>
            <a:r>
              <a:rPr lang="fr-CH" sz="1600" b="0" i="0" dirty="0">
                <a:solidFill>
                  <a:srgbClr val="FF0000"/>
                </a:solidFill>
                <a:latin typeface="Arial"/>
                <a:ea typeface="Arial"/>
                <a:cs typeface="Arial"/>
                <a:sym typeface="Arial"/>
              </a:rPr>
              <a:t>- 1 h 41 min</a:t>
            </a:r>
            <a:br>
              <a:rPr lang="fr-CH" sz="1600" b="0" i="0" dirty="0">
                <a:solidFill>
                  <a:schemeClr val="dk1"/>
                </a:solidFill>
                <a:latin typeface="Arial"/>
                <a:ea typeface="Arial"/>
                <a:cs typeface="Arial"/>
                <a:sym typeface="Arial"/>
              </a:rPr>
            </a:br>
            <a:r>
              <a:rPr lang="fr-CH" sz="1600" b="0" i="0" dirty="0">
                <a:solidFill>
                  <a:schemeClr val="dk1"/>
                </a:solidFill>
                <a:latin typeface="Arial"/>
                <a:ea typeface="Arial"/>
                <a:cs typeface="Arial"/>
                <a:sym typeface="Arial"/>
              </a:rPr>
              <a:t>     fin octobre</a:t>
            </a:r>
            <a:r>
              <a:rPr lang="fr-CH" sz="1600" dirty="0">
                <a:solidFill>
                  <a:schemeClr val="dk1"/>
                </a:solidFill>
                <a:latin typeface="Arial"/>
                <a:ea typeface="Arial"/>
                <a:cs typeface="Arial"/>
                <a:sym typeface="Arial"/>
              </a:rPr>
              <a:t>:          </a:t>
            </a:r>
            <a:r>
              <a:rPr lang="fr-CH" sz="1600" b="0" i="0" dirty="0">
                <a:solidFill>
                  <a:schemeClr val="dk1"/>
                </a:solidFill>
                <a:latin typeface="Arial"/>
                <a:ea typeface="Arial"/>
                <a:cs typeface="Arial"/>
                <a:sym typeface="Arial"/>
              </a:rPr>
              <a:t>+16  +  26,4  -  120  ≈	</a:t>
            </a:r>
            <a:r>
              <a:rPr lang="fr-CH" sz="1600" b="0" i="0" dirty="0">
                <a:solidFill>
                  <a:srgbClr val="FF0000"/>
                </a:solidFill>
                <a:latin typeface="Arial"/>
                <a:ea typeface="Arial"/>
                <a:cs typeface="Arial"/>
                <a:sym typeface="Arial"/>
              </a:rPr>
              <a:t>- 1 h 18 min</a:t>
            </a:r>
            <a:br>
              <a:rPr lang="fr-CH" sz="1600" b="0" i="0" dirty="0">
                <a:solidFill>
                  <a:srgbClr val="FF0000"/>
                </a:solidFill>
                <a:latin typeface="Arial"/>
                <a:ea typeface="Arial"/>
                <a:cs typeface="Arial"/>
                <a:sym typeface="Arial"/>
              </a:rPr>
            </a:br>
            <a:r>
              <a:rPr lang="fr-CH" sz="1600" b="0" i="0" dirty="0">
                <a:solidFill>
                  <a:schemeClr val="dk1"/>
                </a:solidFill>
                <a:latin typeface="Arial"/>
                <a:ea typeface="Arial"/>
                <a:cs typeface="Arial"/>
                <a:sym typeface="Arial"/>
              </a:rPr>
              <a:t>     début novembre</a:t>
            </a:r>
            <a:r>
              <a:rPr lang="fr-CH" sz="1600" dirty="0">
                <a:solidFill>
                  <a:schemeClr val="dk1"/>
                </a:solidFill>
                <a:latin typeface="Arial"/>
                <a:ea typeface="Arial"/>
                <a:cs typeface="Arial"/>
                <a:sym typeface="Arial"/>
              </a:rPr>
              <a:t>: </a:t>
            </a:r>
            <a:r>
              <a:rPr lang="fr-CH" sz="1600" b="0" i="0" dirty="0">
                <a:solidFill>
                  <a:schemeClr val="dk1"/>
                </a:solidFill>
                <a:latin typeface="Arial"/>
                <a:ea typeface="Arial"/>
                <a:cs typeface="Arial"/>
                <a:sym typeface="Arial"/>
              </a:rPr>
              <a:t>+16  +  26,4  -  60  ≈  	</a:t>
            </a:r>
            <a:r>
              <a:rPr lang="fr-CH" sz="1600" b="0" i="0" dirty="0">
                <a:solidFill>
                  <a:srgbClr val="FF0000"/>
                </a:solidFill>
                <a:latin typeface="Arial"/>
                <a:ea typeface="Arial"/>
                <a:cs typeface="Arial"/>
                <a:sym typeface="Arial"/>
              </a:rPr>
              <a:t>-18 min</a:t>
            </a:r>
            <a:endParaRPr sz="1600" dirty="0">
              <a:solidFill>
                <a:srgbClr val="FF0000"/>
              </a:solidFill>
              <a:latin typeface="Arial"/>
              <a:ea typeface="Arial"/>
              <a:cs typeface="Arial"/>
              <a:sym typeface="Arial"/>
            </a:endParaRPr>
          </a:p>
        </p:txBody>
      </p:sp>
      <p:cxnSp>
        <p:nvCxnSpPr>
          <p:cNvPr id="140" name="Google Shape;140;p6"/>
          <p:cNvCxnSpPr/>
          <p:nvPr/>
        </p:nvCxnSpPr>
        <p:spPr>
          <a:xfrm>
            <a:off x="699247" y="5287085"/>
            <a:ext cx="143435" cy="0"/>
          </a:xfrm>
          <a:prstGeom prst="straightConnector1">
            <a:avLst/>
          </a:prstGeom>
          <a:noFill/>
          <a:ln w="9525" cap="flat" cmpd="sng">
            <a:solidFill>
              <a:schemeClr val="dk1"/>
            </a:solidFill>
            <a:prstDash val="solid"/>
            <a:miter lim="800000"/>
            <a:headEnd type="none" w="sm" len="sm"/>
            <a:tailEnd type="triangle" w="med" len="med"/>
          </a:ln>
        </p:spPr>
      </p:cxnSp>
      <p:cxnSp>
        <p:nvCxnSpPr>
          <p:cNvPr id="141" name="Google Shape;141;p6"/>
          <p:cNvCxnSpPr/>
          <p:nvPr/>
        </p:nvCxnSpPr>
        <p:spPr>
          <a:xfrm>
            <a:off x="699247" y="5545270"/>
            <a:ext cx="143435" cy="0"/>
          </a:xfrm>
          <a:prstGeom prst="straightConnector1">
            <a:avLst/>
          </a:prstGeom>
          <a:noFill/>
          <a:ln w="9525" cap="flat" cmpd="sng">
            <a:solidFill>
              <a:schemeClr val="dk1"/>
            </a:solidFill>
            <a:prstDash val="solid"/>
            <a:miter lim="800000"/>
            <a:headEnd type="none" w="sm" len="sm"/>
            <a:tailEnd type="triangle" w="med" len="med"/>
          </a:ln>
        </p:spPr>
      </p:cxnSp>
      <p:cxnSp>
        <p:nvCxnSpPr>
          <p:cNvPr id="142" name="Google Shape;142;p6"/>
          <p:cNvCxnSpPr/>
          <p:nvPr/>
        </p:nvCxnSpPr>
        <p:spPr>
          <a:xfrm>
            <a:off x="699247" y="5800915"/>
            <a:ext cx="143435" cy="0"/>
          </a:xfrm>
          <a:prstGeom prst="straightConnector1">
            <a:avLst/>
          </a:prstGeom>
          <a:noFill/>
          <a:ln w="9525" cap="flat" cmpd="sng">
            <a:solidFill>
              <a:schemeClr val="dk1"/>
            </a:solidFill>
            <a:prstDash val="solid"/>
            <a:miter lim="800000"/>
            <a:headEnd type="none" w="sm" len="sm"/>
            <a:tailEnd type="triangle" w="med" len="med"/>
          </a:ln>
        </p:spPr>
      </p:cxnSp>
      <p:cxnSp>
        <p:nvCxnSpPr>
          <p:cNvPr id="143" name="Google Shape;143;p6"/>
          <p:cNvCxnSpPr/>
          <p:nvPr/>
        </p:nvCxnSpPr>
        <p:spPr>
          <a:xfrm>
            <a:off x="699247" y="6023240"/>
            <a:ext cx="143435" cy="0"/>
          </a:xfrm>
          <a:prstGeom prst="straightConnector1">
            <a:avLst/>
          </a:prstGeom>
          <a:noFill/>
          <a:ln w="9525" cap="flat" cmpd="sng">
            <a:solidFill>
              <a:schemeClr val="dk1"/>
            </a:solidFill>
            <a:prstDash val="solid"/>
            <a:miter lim="800000"/>
            <a:headEnd type="none" w="sm" len="sm"/>
            <a:tailEnd type="triangle" w="med" len="med"/>
          </a:ln>
        </p:spPr>
      </p:cxnSp>
      <p:sp>
        <p:nvSpPr>
          <p:cNvPr id="144" name="Google Shape;144;p6"/>
          <p:cNvSpPr txBox="1"/>
          <p:nvPr/>
        </p:nvSpPr>
        <p:spPr>
          <a:xfrm>
            <a:off x="1183583" y="4464930"/>
            <a:ext cx="39892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800" dirty="0">
                <a:solidFill>
                  <a:srgbClr val="202122"/>
                </a:solidFill>
                <a:latin typeface="Cambria Math" panose="02040503050406030204" pitchFamily="18" charset="0"/>
                <a:ea typeface="Cambria Math" panose="02040503050406030204" pitchFamily="18" charset="0"/>
                <a:sym typeface="Arial"/>
              </a:rPr>
              <a:t>ΔH  +  4l  –  F  =  </a:t>
            </a: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vraie</a:t>
            </a:r>
            <a:r>
              <a:rPr lang="fr-CH" sz="1800" dirty="0">
                <a:solidFill>
                  <a:srgbClr val="202122"/>
                </a:solidFill>
                <a:latin typeface="Cambria Math" panose="02040503050406030204" pitchFamily="18" charset="0"/>
                <a:ea typeface="Cambria Math" panose="02040503050406030204" pitchFamily="18" charset="0"/>
                <a:sym typeface="Arial"/>
              </a:rPr>
              <a:t>  -  </a:t>
            </a:r>
            <a:r>
              <a:rPr lang="fr-CH" sz="1800" dirty="0" err="1">
                <a:solidFill>
                  <a:srgbClr val="202122"/>
                </a:solidFill>
                <a:latin typeface="Cambria Math" panose="02040503050406030204" pitchFamily="18" charset="0"/>
                <a:ea typeface="Cambria Math" panose="02040503050406030204" pitchFamily="18" charset="0"/>
                <a:sym typeface="Arial"/>
              </a:rPr>
              <a:t>H</a:t>
            </a:r>
            <a:r>
              <a:rPr lang="fr-CH" sz="1800" baseline="-25000" dirty="0" err="1">
                <a:solidFill>
                  <a:srgbClr val="202122"/>
                </a:solidFill>
                <a:latin typeface="Cambria Math" panose="02040503050406030204" pitchFamily="18" charset="0"/>
                <a:ea typeface="Cambria Math" panose="02040503050406030204" pitchFamily="18" charset="0"/>
                <a:sym typeface="Arial"/>
              </a:rPr>
              <a:t>légale</a:t>
            </a:r>
            <a:r>
              <a:rPr lang="fr-CH" sz="1800" baseline="-25000" dirty="0">
                <a:solidFill>
                  <a:srgbClr val="202122"/>
                </a:solidFill>
                <a:latin typeface="Cambria Math" panose="02040503050406030204" pitchFamily="18" charset="0"/>
                <a:ea typeface="Cambria Math" panose="02040503050406030204" pitchFamily="18" charset="0"/>
                <a:sym typeface="Arial"/>
              </a:rPr>
              <a:t>   </a:t>
            </a:r>
            <a:r>
              <a:rPr lang="fr-CH" sz="1400" dirty="0">
                <a:solidFill>
                  <a:srgbClr val="202122"/>
                </a:solidFill>
                <a:latin typeface="Cambria Math" panose="02040503050406030204" pitchFamily="18" charset="0"/>
                <a:ea typeface="Cambria Math" panose="02040503050406030204" pitchFamily="18" charset="0"/>
                <a:sym typeface="Arial"/>
              </a:rPr>
              <a:t>[min]</a:t>
            </a:r>
            <a:endParaRPr dirty="0">
              <a:latin typeface="Cambria Math" panose="02040503050406030204" pitchFamily="18" charset="0"/>
              <a:ea typeface="Cambria Math" panose="02040503050406030204" pitchFamily="18" charset="0"/>
            </a:endParaRPr>
          </a:p>
        </p:txBody>
      </p:sp>
      <p:sp>
        <p:nvSpPr>
          <p:cNvPr id="145" name="Google Shape;145;p6"/>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BD734902-5BBB-BD30-62B0-2AAB602C53CB}"/>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01</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51" name="Google Shape;151;p7"/>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pic>
        <p:nvPicPr>
          <p:cNvPr id="152" name="Google Shape;152;p7"/>
          <p:cNvPicPr preferRelativeResize="0"/>
          <p:nvPr/>
        </p:nvPicPr>
        <p:blipFill rotWithShape="1">
          <a:blip r:embed="rId3">
            <a:alphaModFix/>
          </a:blip>
          <a:srcRect l="53264" t="6535" r="3189" b="30816"/>
          <a:stretch/>
        </p:blipFill>
        <p:spPr>
          <a:xfrm>
            <a:off x="6655837" y="920781"/>
            <a:ext cx="4693481" cy="4368989"/>
          </a:xfrm>
          <a:prstGeom prst="rect">
            <a:avLst/>
          </a:prstGeom>
          <a:noFill/>
          <a:ln>
            <a:noFill/>
          </a:ln>
        </p:spPr>
      </p:pic>
      <p:sp>
        <p:nvSpPr>
          <p:cNvPr id="153" name="Google Shape;153;p7"/>
          <p:cNvSpPr txBox="1"/>
          <p:nvPr/>
        </p:nvSpPr>
        <p:spPr>
          <a:xfrm>
            <a:off x="272688" y="710056"/>
            <a:ext cx="5811085" cy="20928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startAt="2"/>
            </a:pPr>
            <a:r>
              <a:rPr lang="fr-CH" sz="1600" b="0" i="0">
                <a:solidFill>
                  <a:schemeClr val="dk1"/>
                </a:solidFill>
                <a:latin typeface="Arial"/>
                <a:ea typeface="Arial"/>
                <a:cs typeface="Arial"/>
                <a:sym typeface="Arial"/>
              </a:rPr>
              <a:t>Conclusion:	Compte tenu de l’heure d’été, c’est en fin 		juillet que l’écart entre l’heure solaire vraie 		et l’heure légale est maximum.</a:t>
            </a:r>
            <a:br>
              <a:rPr lang="fr-CH" sz="1600" b="0" i="0">
                <a:solidFill>
                  <a:schemeClr val="dk1"/>
                </a:solidFill>
                <a:latin typeface="Arial"/>
                <a:ea typeface="Arial"/>
                <a:cs typeface="Arial"/>
                <a:sym typeface="Arial"/>
              </a:rPr>
            </a:br>
            <a:br>
              <a:rPr lang="fr-CH" sz="1600" b="0" i="0">
                <a:solidFill>
                  <a:schemeClr val="dk1"/>
                </a:solidFill>
                <a:latin typeface="Arial"/>
                <a:ea typeface="Arial"/>
                <a:cs typeface="Arial"/>
                <a:sym typeface="Arial"/>
              </a:rPr>
            </a:br>
            <a:r>
              <a:rPr lang="fr-CH" sz="1600" b="0" i="0">
                <a:solidFill>
                  <a:schemeClr val="dk1"/>
                </a:solidFill>
                <a:latin typeface="Arial"/>
                <a:ea typeface="Arial"/>
                <a:cs typeface="Arial"/>
                <a:sym typeface="Arial"/>
              </a:rPr>
              <a:t>		On profite de cette différence sous forme 		de clarté en fin de soirée durant cette 			période.</a:t>
            </a:r>
            <a:endParaRPr sz="1600">
              <a:solidFill>
                <a:srgbClr val="FF0000"/>
              </a:solidFill>
              <a:latin typeface="Calibri"/>
              <a:ea typeface="Calibri"/>
              <a:cs typeface="Calibri"/>
              <a:sym typeface="Calibri"/>
            </a:endParaRPr>
          </a:p>
        </p:txBody>
      </p:sp>
      <p:sp>
        <p:nvSpPr>
          <p:cNvPr id="154" name="Google Shape;154;p7"/>
          <p:cNvSpPr/>
          <p:nvPr/>
        </p:nvSpPr>
        <p:spPr>
          <a:xfrm>
            <a:off x="272688" y="1004047"/>
            <a:ext cx="301053" cy="2958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7"/>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5B914839-B7BB-9BC9-6DBC-4E837D904B61}"/>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01</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61" name="Google Shape;161;p8"/>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62" name="Google Shape;162;p8"/>
          <p:cNvSpPr txBox="1"/>
          <p:nvPr/>
        </p:nvSpPr>
        <p:spPr>
          <a:xfrm>
            <a:off x="272688" y="710056"/>
            <a:ext cx="5811085" cy="62478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600"/>
              <a:buFont typeface="Calibri"/>
              <a:buAutoNum type="arabicPeriod" startAt="3"/>
            </a:pPr>
            <a:r>
              <a:rPr lang="fr-CH" sz="1600">
                <a:solidFill>
                  <a:schemeClr val="dk1"/>
                </a:solidFill>
                <a:latin typeface="Arial"/>
                <a:ea typeface="Arial"/>
                <a:cs typeface="Arial"/>
                <a:sym typeface="Arial"/>
              </a:rPr>
              <a:t>À midi (heure solaire vraie), la hauteur du Soleil est donnée par:</a:t>
            </a:r>
            <a:br>
              <a:rPr lang="fr-CH" sz="1600">
                <a:solidFill>
                  <a:schemeClr val="dk1"/>
                </a:solidFill>
                <a:latin typeface="Arial"/>
                <a:ea typeface="Arial"/>
                <a:cs typeface="Arial"/>
                <a:sym typeface="Arial"/>
              </a:rPr>
            </a:br>
            <a:br>
              <a:rPr lang="fr-CH" sz="1400">
                <a:solidFill>
                  <a:schemeClr val="dk1"/>
                </a:solidFill>
                <a:latin typeface="Arial"/>
                <a:ea typeface="Arial"/>
                <a:cs typeface="Arial"/>
                <a:sym typeface="Arial"/>
              </a:rPr>
            </a:br>
            <a:br>
              <a:rPr lang="fr-CH" sz="1400">
                <a:solidFill>
                  <a:schemeClr val="dk1"/>
                </a:solidFill>
                <a:latin typeface="Arial"/>
                <a:ea typeface="Arial"/>
                <a:cs typeface="Arial"/>
                <a:sym typeface="Arial"/>
              </a:rPr>
            </a:br>
            <a:br>
              <a:rPr lang="fr-CH" sz="1400">
                <a:solidFill>
                  <a:schemeClr val="dk1"/>
                </a:solidFill>
                <a:latin typeface="Arial"/>
                <a:ea typeface="Arial"/>
                <a:cs typeface="Arial"/>
                <a:sym typeface="Arial"/>
              </a:rPr>
            </a:br>
            <a:r>
              <a:rPr lang="fr-CH" sz="1600">
                <a:solidFill>
                  <a:schemeClr val="dk1"/>
                </a:solidFill>
                <a:latin typeface="Arial"/>
                <a:ea typeface="Arial"/>
                <a:cs typeface="Arial"/>
                <a:sym typeface="Arial"/>
              </a:rPr>
              <a:t>Où </a:t>
            </a:r>
            <a:r>
              <a:rPr lang="fr-CH" sz="1600" b="0" i="0">
                <a:solidFill>
                  <a:srgbClr val="101418"/>
                </a:solidFill>
                <a:latin typeface="Arial"/>
                <a:ea typeface="Arial"/>
                <a:cs typeface="Arial"/>
                <a:sym typeface="Arial"/>
              </a:rPr>
              <a:t>ϕ est la latitude du lieu et δ</a:t>
            </a:r>
            <a:r>
              <a:rPr lang="fr-CH" sz="1600">
                <a:solidFill>
                  <a:srgbClr val="101418"/>
                </a:solidFill>
                <a:latin typeface="Arial"/>
                <a:ea typeface="Arial"/>
                <a:cs typeface="Arial"/>
                <a:sym typeface="Arial"/>
              </a:rPr>
              <a:t> la déclinaison géocentrique.</a:t>
            </a:r>
            <a:br>
              <a:rPr lang="fr-CH" sz="1600">
                <a:solidFill>
                  <a:srgbClr val="101418"/>
                </a:solidFill>
                <a:latin typeface="Arial"/>
                <a:ea typeface="Arial"/>
                <a:cs typeface="Arial"/>
                <a:sym typeface="Arial"/>
              </a:rPr>
            </a:br>
            <a:br>
              <a:rPr lang="fr-CH" sz="1400">
                <a:solidFill>
                  <a:srgbClr val="101418"/>
                </a:solidFill>
                <a:latin typeface="Arial"/>
                <a:ea typeface="Arial"/>
                <a:cs typeface="Arial"/>
                <a:sym typeface="Arial"/>
              </a:rPr>
            </a:br>
            <a:r>
              <a:rPr lang="fr-CH" sz="1600">
                <a:solidFill>
                  <a:srgbClr val="101418"/>
                </a:solidFill>
                <a:latin typeface="Arial"/>
                <a:ea typeface="Arial"/>
                <a:cs typeface="Arial"/>
                <a:sym typeface="Arial"/>
              </a:rPr>
              <a:t>À la même date, la différence de hauteur du Soleil s’écrit simplement comme la différence des latitudes, car:</a:t>
            </a: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br>
              <a:rPr lang="fr-CH" sz="1600">
                <a:solidFill>
                  <a:srgbClr val="101418"/>
                </a:solidFill>
                <a:latin typeface="Arial"/>
                <a:ea typeface="Arial"/>
                <a:cs typeface="Arial"/>
                <a:sym typeface="Arial"/>
              </a:rPr>
            </a:br>
            <a:r>
              <a:rPr lang="fr-CH" sz="1600">
                <a:solidFill>
                  <a:srgbClr val="101418"/>
                </a:solidFill>
                <a:latin typeface="Arial"/>
                <a:ea typeface="Arial"/>
                <a:cs typeface="Arial"/>
                <a:sym typeface="Arial"/>
              </a:rPr>
              <a:t>Remarque:	Les données sur les longitudes et les 			décalages avec le fuseau horaire de 			Greenwich ne sont d’aucune utilité pour 			ce problème.</a:t>
            </a:r>
            <a:br>
              <a:rPr lang="fr-CH" sz="1600" b="0" i="0">
                <a:solidFill>
                  <a:srgbClr val="101418"/>
                </a:solidFill>
                <a:latin typeface="Arial"/>
                <a:ea typeface="Arial"/>
                <a:cs typeface="Arial"/>
                <a:sym typeface="Arial"/>
              </a:rPr>
            </a:br>
            <a:endParaRPr sz="1600">
              <a:solidFill>
                <a:schemeClr val="dk1"/>
              </a:solidFill>
              <a:latin typeface="Arial"/>
              <a:ea typeface="Arial"/>
              <a:cs typeface="Arial"/>
              <a:sym typeface="Arial"/>
            </a:endParaRPr>
          </a:p>
        </p:txBody>
      </p:sp>
      <p:sp>
        <p:nvSpPr>
          <p:cNvPr id="163" name="Google Shape;163;p8"/>
          <p:cNvSpPr txBox="1"/>
          <p:nvPr/>
        </p:nvSpPr>
        <p:spPr>
          <a:xfrm>
            <a:off x="1946473" y="1597153"/>
            <a:ext cx="27332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800" dirty="0">
                <a:solidFill>
                  <a:schemeClr val="dk1"/>
                </a:solidFill>
                <a:latin typeface="Cambria Math" panose="02040503050406030204" pitchFamily="18" charset="0"/>
                <a:ea typeface="Cambria Math" panose="02040503050406030204" pitchFamily="18" charset="0"/>
                <a:sym typeface="Arial"/>
              </a:rPr>
              <a:t>h(midi)  =  90°  -  </a:t>
            </a:r>
            <a:r>
              <a:rPr lang="fr-CH" sz="1800" dirty="0">
                <a:solidFill>
                  <a:srgbClr val="101418"/>
                </a:solidFill>
                <a:latin typeface="Cambria Math" panose="02040503050406030204" pitchFamily="18" charset="0"/>
                <a:ea typeface="Cambria Math" panose="02040503050406030204" pitchFamily="18" charset="0"/>
                <a:sym typeface="Arial"/>
              </a:rPr>
              <a:t>ϕ</a:t>
            </a:r>
            <a:r>
              <a:rPr lang="fr-CH" sz="1800" dirty="0">
                <a:solidFill>
                  <a:schemeClr val="dk1"/>
                </a:solidFill>
                <a:latin typeface="Cambria Math" panose="02040503050406030204" pitchFamily="18" charset="0"/>
                <a:ea typeface="Cambria Math" panose="02040503050406030204" pitchFamily="18" charset="0"/>
                <a:sym typeface="Arial"/>
              </a:rPr>
              <a:t>  </a:t>
            </a:r>
            <a:r>
              <a:rPr lang="fr-CH" sz="1800" dirty="0">
                <a:solidFill>
                  <a:srgbClr val="101418"/>
                </a:solidFill>
                <a:latin typeface="Cambria Math" panose="02040503050406030204" pitchFamily="18" charset="0"/>
                <a:ea typeface="Cambria Math" panose="02040503050406030204" pitchFamily="18" charset="0"/>
                <a:sym typeface="Arial"/>
              </a:rPr>
              <a:t>+  δ</a:t>
            </a:r>
            <a:endParaRPr sz="1800" dirty="0">
              <a:solidFill>
                <a:srgbClr val="101418"/>
              </a:solidFill>
              <a:latin typeface="Cambria Math" panose="02040503050406030204" pitchFamily="18" charset="0"/>
              <a:ea typeface="Cambria Math" panose="02040503050406030204" pitchFamily="18" charset="0"/>
              <a:sym typeface="Arial"/>
            </a:endParaRPr>
          </a:p>
        </p:txBody>
      </p:sp>
      <p:sp>
        <p:nvSpPr>
          <p:cNvPr id="164" name="Google Shape;164;p8"/>
          <p:cNvSpPr txBox="1"/>
          <p:nvPr/>
        </p:nvSpPr>
        <p:spPr>
          <a:xfrm>
            <a:off x="664685" y="3419684"/>
            <a:ext cx="5296843"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800" dirty="0" err="1">
                <a:solidFill>
                  <a:schemeClr val="dk1"/>
                </a:solidFill>
                <a:latin typeface="Cambria Math" panose="02040503050406030204" pitchFamily="18" charset="0"/>
                <a:ea typeface="Cambria Math" panose="02040503050406030204" pitchFamily="18" charset="0"/>
                <a:sym typeface="Arial"/>
              </a:rPr>
              <a:t>h</a:t>
            </a:r>
            <a:r>
              <a:rPr lang="fr-CH" sz="1800" baseline="-25000" dirty="0" err="1">
                <a:solidFill>
                  <a:schemeClr val="dk1"/>
                </a:solidFill>
                <a:latin typeface="Cambria Math" panose="02040503050406030204" pitchFamily="18" charset="0"/>
                <a:ea typeface="Cambria Math" panose="02040503050406030204" pitchFamily="18" charset="0"/>
                <a:sym typeface="Arial"/>
              </a:rPr>
              <a:t>Lausanne</a:t>
            </a:r>
            <a:r>
              <a:rPr lang="fr-CH" sz="1800" dirty="0">
                <a:solidFill>
                  <a:schemeClr val="dk1"/>
                </a:solidFill>
                <a:latin typeface="Cambria Math" panose="02040503050406030204" pitchFamily="18" charset="0"/>
                <a:ea typeface="Cambria Math" panose="02040503050406030204" pitchFamily="18" charset="0"/>
                <a:sym typeface="Arial"/>
              </a:rPr>
              <a:t> - </a:t>
            </a:r>
            <a:r>
              <a:rPr lang="fr-CH" sz="1800" dirty="0" err="1">
                <a:solidFill>
                  <a:schemeClr val="dk1"/>
                </a:solidFill>
                <a:latin typeface="Cambria Math" panose="02040503050406030204" pitchFamily="18" charset="0"/>
                <a:ea typeface="Cambria Math" panose="02040503050406030204" pitchFamily="18" charset="0"/>
                <a:sym typeface="Arial"/>
              </a:rPr>
              <a:t>h</a:t>
            </a:r>
            <a:r>
              <a:rPr lang="fr-CH" sz="1800" baseline="-25000" dirty="0" err="1">
                <a:solidFill>
                  <a:schemeClr val="dk1"/>
                </a:solidFill>
                <a:latin typeface="Cambria Math" panose="02040503050406030204" pitchFamily="18" charset="0"/>
                <a:ea typeface="Cambria Math" panose="02040503050406030204" pitchFamily="18" charset="0"/>
                <a:sym typeface="Arial"/>
              </a:rPr>
              <a:t>Port</a:t>
            </a:r>
            <a:r>
              <a:rPr lang="fr-CH" sz="1800" baseline="-25000" dirty="0">
                <a:solidFill>
                  <a:schemeClr val="dk1"/>
                </a:solidFill>
                <a:latin typeface="Cambria Math" panose="02040503050406030204" pitchFamily="18" charset="0"/>
                <a:ea typeface="Cambria Math" panose="02040503050406030204" pitchFamily="18" charset="0"/>
                <a:sym typeface="Arial"/>
              </a:rPr>
              <a:t>-au-Prince</a:t>
            </a:r>
            <a:r>
              <a:rPr lang="fr-CH" sz="1800" dirty="0">
                <a:solidFill>
                  <a:schemeClr val="dk1"/>
                </a:solidFill>
                <a:latin typeface="Cambria Math" panose="02040503050406030204" pitchFamily="18" charset="0"/>
                <a:ea typeface="Cambria Math" panose="02040503050406030204" pitchFamily="18" charset="0"/>
                <a:sym typeface="Arial"/>
              </a:rPr>
              <a:t> </a:t>
            </a:r>
            <a:endParaRPr dirty="0">
              <a:latin typeface="Cambria Math" panose="02040503050406030204" pitchFamily="18" charset="0"/>
              <a:ea typeface="Cambria Math" panose="02040503050406030204" pitchFamily="18" charset="0"/>
            </a:endParaRPr>
          </a:p>
          <a:p>
            <a:pPr marL="0" marR="0" lvl="0" indent="0" algn="ctr" rtl="0">
              <a:spcBef>
                <a:spcPts val="0"/>
              </a:spcBef>
              <a:spcAft>
                <a:spcPts val="0"/>
              </a:spcAft>
              <a:buNone/>
            </a:pPr>
            <a:endParaRPr sz="1800" dirty="0">
              <a:solidFill>
                <a:schemeClr val="dk1"/>
              </a:solidFill>
              <a:latin typeface="Cambria Math" panose="02040503050406030204" pitchFamily="18" charset="0"/>
              <a:ea typeface="Cambria Math" panose="02040503050406030204" pitchFamily="18" charset="0"/>
              <a:sym typeface="Arial"/>
            </a:endParaRPr>
          </a:p>
          <a:p>
            <a:pPr marL="0" marR="0" lvl="0" indent="0" algn="ctr" rtl="0">
              <a:spcBef>
                <a:spcPts val="0"/>
              </a:spcBef>
              <a:spcAft>
                <a:spcPts val="0"/>
              </a:spcAft>
              <a:buNone/>
            </a:pPr>
            <a:r>
              <a:rPr lang="fr-CH" sz="1800" dirty="0">
                <a:solidFill>
                  <a:schemeClr val="dk1"/>
                </a:solidFill>
                <a:latin typeface="Cambria Math" panose="02040503050406030204" pitchFamily="18" charset="0"/>
                <a:ea typeface="Cambria Math" panose="02040503050406030204" pitchFamily="18" charset="0"/>
                <a:sym typeface="Arial"/>
              </a:rPr>
              <a:t>= (90° - </a:t>
            </a:r>
            <a:r>
              <a:rPr lang="fr-CH" sz="1800" i="0" dirty="0" err="1">
                <a:solidFill>
                  <a:srgbClr val="101418"/>
                </a:solidFill>
                <a:latin typeface="Cambria Math" panose="02040503050406030204" pitchFamily="18" charset="0"/>
                <a:ea typeface="Cambria Math" panose="02040503050406030204" pitchFamily="18" charset="0"/>
                <a:sym typeface="Arial"/>
              </a:rPr>
              <a:t>ϕ</a:t>
            </a:r>
            <a:r>
              <a:rPr lang="fr-CH" sz="1800" i="0" baseline="-25000" dirty="0" err="1">
                <a:solidFill>
                  <a:srgbClr val="101418"/>
                </a:solidFill>
                <a:latin typeface="Cambria Math" panose="02040503050406030204" pitchFamily="18" charset="0"/>
                <a:ea typeface="Cambria Math" panose="02040503050406030204" pitchFamily="18" charset="0"/>
                <a:sym typeface="Arial"/>
              </a:rPr>
              <a:t>Lausanne</a:t>
            </a:r>
            <a:r>
              <a:rPr lang="fr-CH" sz="1800" dirty="0">
                <a:solidFill>
                  <a:schemeClr val="dk1"/>
                </a:solidFill>
                <a:latin typeface="Cambria Math" panose="02040503050406030204" pitchFamily="18" charset="0"/>
                <a:ea typeface="Cambria Math" panose="02040503050406030204" pitchFamily="18" charset="0"/>
                <a:sym typeface="Arial"/>
              </a:rPr>
              <a:t> </a:t>
            </a:r>
            <a:r>
              <a:rPr lang="fr-CH" sz="1800" i="0" dirty="0">
                <a:solidFill>
                  <a:srgbClr val="101418"/>
                </a:solidFill>
                <a:latin typeface="Cambria Math" panose="02040503050406030204" pitchFamily="18" charset="0"/>
                <a:ea typeface="Cambria Math" panose="02040503050406030204" pitchFamily="18" charset="0"/>
                <a:sym typeface="Arial"/>
              </a:rPr>
              <a:t>+ δ) - (90° - </a:t>
            </a:r>
            <a:r>
              <a:rPr lang="fr-CH" sz="1800" i="0" dirty="0" err="1">
                <a:solidFill>
                  <a:srgbClr val="101418"/>
                </a:solidFill>
                <a:latin typeface="Cambria Math" panose="02040503050406030204" pitchFamily="18" charset="0"/>
                <a:ea typeface="Cambria Math" panose="02040503050406030204" pitchFamily="18" charset="0"/>
                <a:sym typeface="Arial"/>
              </a:rPr>
              <a:t>ϕ</a:t>
            </a:r>
            <a:r>
              <a:rPr lang="fr-CH" sz="1800" baseline="-25000" dirty="0" err="1">
                <a:solidFill>
                  <a:srgbClr val="101418"/>
                </a:solidFill>
                <a:latin typeface="Cambria Math" panose="02040503050406030204" pitchFamily="18" charset="0"/>
                <a:ea typeface="Cambria Math" panose="02040503050406030204" pitchFamily="18" charset="0"/>
                <a:sym typeface="Arial"/>
              </a:rPr>
              <a:t>Port</a:t>
            </a:r>
            <a:r>
              <a:rPr lang="fr-CH" sz="1800" baseline="-25000" dirty="0">
                <a:solidFill>
                  <a:srgbClr val="101418"/>
                </a:solidFill>
                <a:latin typeface="Cambria Math" panose="02040503050406030204" pitchFamily="18" charset="0"/>
                <a:ea typeface="Cambria Math" panose="02040503050406030204" pitchFamily="18" charset="0"/>
                <a:sym typeface="Arial"/>
              </a:rPr>
              <a:t>-au-Prince</a:t>
            </a:r>
            <a:r>
              <a:rPr lang="fr-CH" sz="1800" dirty="0">
                <a:solidFill>
                  <a:schemeClr val="dk1"/>
                </a:solidFill>
                <a:latin typeface="Cambria Math" panose="02040503050406030204" pitchFamily="18" charset="0"/>
                <a:ea typeface="Cambria Math" panose="02040503050406030204" pitchFamily="18" charset="0"/>
                <a:sym typeface="Arial"/>
              </a:rPr>
              <a:t> </a:t>
            </a:r>
            <a:r>
              <a:rPr lang="fr-CH" sz="1800" i="0" dirty="0">
                <a:solidFill>
                  <a:srgbClr val="101418"/>
                </a:solidFill>
                <a:latin typeface="Cambria Math" panose="02040503050406030204" pitchFamily="18" charset="0"/>
                <a:ea typeface="Cambria Math" panose="02040503050406030204" pitchFamily="18" charset="0"/>
                <a:sym typeface="Arial"/>
              </a:rPr>
              <a:t>+ δ) </a:t>
            </a:r>
            <a:endParaRPr dirty="0">
              <a:latin typeface="Cambria Math" panose="02040503050406030204" pitchFamily="18" charset="0"/>
              <a:ea typeface="Cambria Math" panose="02040503050406030204" pitchFamily="18" charset="0"/>
            </a:endParaRPr>
          </a:p>
          <a:p>
            <a:pPr marL="0" marR="0" lvl="0" indent="0" algn="ctr" rtl="0">
              <a:spcBef>
                <a:spcPts val="0"/>
              </a:spcBef>
              <a:spcAft>
                <a:spcPts val="0"/>
              </a:spcAft>
              <a:buNone/>
            </a:pPr>
            <a:endParaRPr sz="1800" dirty="0">
              <a:solidFill>
                <a:srgbClr val="101418"/>
              </a:solidFill>
              <a:latin typeface="Cambria Math" panose="02040503050406030204" pitchFamily="18" charset="0"/>
              <a:ea typeface="Cambria Math" panose="02040503050406030204" pitchFamily="18" charset="0"/>
              <a:sym typeface="Arial"/>
            </a:endParaRPr>
          </a:p>
          <a:p>
            <a:pPr marL="0" marR="0" lvl="0" indent="0" algn="ctr" rtl="0">
              <a:spcBef>
                <a:spcPts val="0"/>
              </a:spcBef>
              <a:spcAft>
                <a:spcPts val="0"/>
              </a:spcAft>
              <a:buNone/>
            </a:pPr>
            <a:r>
              <a:rPr lang="fr-CH" sz="1800" i="0" dirty="0">
                <a:solidFill>
                  <a:srgbClr val="101418"/>
                </a:solidFill>
                <a:latin typeface="Cambria Math" panose="02040503050406030204" pitchFamily="18" charset="0"/>
                <a:ea typeface="Cambria Math" panose="02040503050406030204" pitchFamily="18" charset="0"/>
                <a:sym typeface="Arial"/>
              </a:rPr>
              <a:t>= </a:t>
            </a:r>
            <a:r>
              <a:rPr lang="fr-CH" sz="1800" i="0" dirty="0" err="1">
                <a:solidFill>
                  <a:srgbClr val="101418"/>
                </a:solidFill>
                <a:latin typeface="Cambria Math" panose="02040503050406030204" pitchFamily="18" charset="0"/>
                <a:ea typeface="Cambria Math" panose="02040503050406030204" pitchFamily="18" charset="0"/>
                <a:sym typeface="Arial"/>
              </a:rPr>
              <a:t>ϕ</a:t>
            </a:r>
            <a:r>
              <a:rPr lang="fr-CH" sz="1800" baseline="-25000" dirty="0" err="1">
                <a:solidFill>
                  <a:srgbClr val="101418"/>
                </a:solidFill>
                <a:latin typeface="Cambria Math" panose="02040503050406030204" pitchFamily="18" charset="0"/>
                <a:ea typeface="Cambria Math" panose="02040503050406030204" pitchFamily="18" charset="0"/>
                <a:sym typeface="Arial"/>
              </a:rPr>
              <a:t>Port</a:t>
            </a:r>
            <a:r>
              <a:rPr lang="fr-CH" sz="1800" baseline="-25000" dirty="0">
                <a:solidFill>
                  <a:srgbClr val="101418"/>
                </a:solidFill>
                <a:latin typeface="Cambria Math" panose="02040503050406030204" pitchFamily="18" charset="0"/>
                <a:ea typeface="Cambria Math" panose="02040503050406030204" pitchFamily="18" charset="0"/>
                <a:sym typeface="Arial"/>
              </a:rPr>
              <a:t>-au-Prince</a:t>
            </a:r>
            <a:r>
              <a:rPr lang="fr-CH" sz="1800" dirty="0">
                <a:solidFill>
                  <a:schemeClr val="dk1"/>
                </a:solidFill>
                <a:latin typeface="Cambria Math" panose="02040503050406030204" pitchFamily="18" charset="0"/>
                <a:ea typeface="Cambria Math" panose="02040503050406030204" pitchFamily="18" charset="0"/>
                <a:sym typeface="Arial"/>
              </a:rPr>
              <a:t> -  </a:t>
            </a:r>
            <a:r>
              <a:rPr lang="fr-CH" sz="1800" i="0" dirty="0" err="1">
                <a:solidFill>
                  <a:srgbClr val="101418"/>
                </a:solidFill>
                <a:latin typeface="Cambria Math" panose="02040503050406030204" pitchFamily="18" charset="0"/>
                <a:ea typeface="Cambria Math" panose="02040503050406030204" pitchFamily="18" charset="0"/>
                <a:sym typeface="Arial"/>
              </a:rPr>
              <a:t>ϕ</a:t>
            </a:r>
            <a:r>
              <a:rPr lang="fr-CH" sz="1800" i="0" baseline="-25000" dirty="0" err="1">
                <a:solidFill>
                  <a:srgbClr val="101418"/>
                </a:solidFill>
                <a:latin typeface="Cambria Math" panose="02040503050406030204" pitchFamily="18" charset="0"/>
                <a:ea typeface="Cambria Math" panose="02040503050406030204" pitchFamily="18" charset="0"/>
                <a:sym typeface="Arial"/>
              </a:rPr>
              <a:t>Lausanne</a:t>
            </a:r>
            <a:r>
              <a:rPr lang="fr-CH" sz="1800" dirty="0">
                <a:solidFill>
                  <a:schemeClr val="dk1"/>
                </a:solidFill>
                <a:latin typeface="Cambria Math" panose="02040503050406030204" pitchFamily="18" charset="0"/>
                <a:ea typeface="Cambria Math" panose="02040503050406030204" pitchFamily="18" charset="0"/>
                <a:sym typeface="Arial"/>
              </a:rPr>
              <a:t> </a:t>
            </a:r>
            <a:endParaRPr dirty="0">
              <a:latin typeface="Cambria Math" panose="02040503050406030204" pitchFamily="18" charset="0"/>
              <a:ea typeface="Cambria Math" panose="02040503050406030204" pitchFamily="18" charset="0"/>
            </a:endParaRPr>
          </a:p>
          <a:p>
            <a:pPr marL="0" marR="0" lvl="0" indent="0" algn="ctr" rtl="0">
              <a:spcBef>
                <a:spcPts val="0"/>
              </a:spcBef>
              <a:spcAft>
                <a:spcPts val="0"/>
              </a:spcAft>
              <a:buNone/>
            </a:pPr>
            <a:endParaRPr sz="1800" dirty="0">
              <a:solidFill>
                <a:schemeClr val="dk1"/>
              </a:solidFill>
              <a:latin typeface="Cambria Math" panose="02040503050406030204" pitchFamily="18" charset="0"/>
              <a:ea typeface="Cambria Math" panose="02040503050406030204" pitchFamily="18" charset="0"/>
              <a:sym typeface="Arial"/>
            </a:endParaRPr>
          </a:p>
          <a:p>
            <a:pPr marL="0" marR="0" lvl="0" indent="0" algn="ctr" rtl="0">
              <a:spcBef>
                <a:spcPts val="0"/>
              </a:spcBef>
              <a:spcAft>
                <a:spcPts val="0"/>
              </a:spcAft>
              <a:buNone/>
            </a:pPr>
            <a:r>
              <a:rPr lang="fr-CH" sz="1800" dirty="0">
                <a:solidFill>
                  <a:schemeClr val="dk1"/>
                </a:solidFill>
                <a:latin typeface="Cambria Math" panose="02040503050406030204" pitchFamily="18" charset="0"/>
                <a:ea typeface="Cambria Math" panose="02040503050406030204" pitchFamily="18" charset="0"/>
                <a:sym typeface="Arial"/>
              </a:rPr>
              <a:t>= 18,5°  -  46,5°  =  </a:t>
            </a:r>
            <a:r>
              <a:rPr lang="fr-CH" sz="1800" dirty="0">
                <a:solidFill>
                  <a:srgbClr val="FF0000"/>
                </a:solidFill>
                <a:latin typeface="Cambria Math" panose="02040503050406030204" pitchFamily="18" charset="0"/>
                <a:ea typeface="Cambria Math" panose="02040503050406030204" pitchFamily="18" charset="0"/>
                <a:sym typeface="Arial"/>
              </a:rPr>
              <a:t>-28°</a:t>
            </a:r>
            <a:endParaRPr sz="1800" i="0" dirty="0">
              <a:solidFill>
                <a:srgbClr val="FF0000"/>
              </a:solidFill>
              <a:latin typeface="Cambria Math" panose="02040503050406030204" pitchFamily="18" charset="0"/>
              <a:ea typeface="Cambria Math" panose="02040503050406030204" pitchFamily="18" charset="0"/>
              <a:sym typeface="Arial"/>
            </a:endParaRPr>
          </a:p>
        </p:txBody>
      </p:sp>
      <p:pic>
        <p:nvPicPr>
          <p:cNvPr id="165" name="Google Shape;165;p8"/>
          <p:cNvPicPr preferRelativeResize="0"/>
          <p:nvPr/>
        </p:nvPicPr>
        <p:blipFill rotWithShape="1">
          <a:blip r:embed="rId3">
            <a:alphaModFix/>
          </a:blip>
          <a:srcRect/>
          <a:stretch/>
        </p:blipFill>
        <p:spPr>
          <a:xfrm>
            <a:off x="6020648" y="2795614"/>
            <a:ext cx="6136801" cy="1266771"/>
          </a:xfrm>
          <a:prstGeom prst="rect">
            <a:avLst/>
          </a:prstGeom>
          <a:noFill/>
          <a:ln>
            <a:noFill/>
          </a:ln>
        </p:spPr>
      </p:pic>
      <p:sp>
        <p:nvSpPr>
          <p:cNvPr id="166" name="Google Shape;166;p8"/>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7B10B168-42BB-391B-E898-423F01361A98}"/>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9"/>
          <p:cNvSpPr txBox="1"/>
          <p:nvPr/>
        </p:nvSpPr>
        <p:spPr>
          <a:xfrm>
            <a:off x="6719761" y="170210"/>
            <a:ext cx="5236711"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CH" sz="1400" i="0">
                <a:solidFill>
                  <a:srgbClr val="7F7F7F"/>
                </a:solidFill>
                <a:latin typeface="Arimo"/>
                <a:ea typeface="Arimo"/>
                <a:cs typeface="Arimo"/>
                <a:sym typeface="Arimo"/>
              </a:rPr>
              <a:t>Série 01</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173" name="Google Shape;173;p9"/>
          <p:cNvSpPr txBox="1"/>
          <p:nvPr/>
        </p:nvSpPr>
        <p:spPr>
          <a:xfrm>
            <a:off x="185650" y="186836"/>
            <a:ext cx="52367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H" sz="1400" i="0">
                <a:solidFill>
                  <a:srgbClr val="7F7F7F"/>
                </a:solidFill>
                <a:latin typeface="Arimo"/>
                <a:ea typeface="Arimo"/>
                <a:cs typeface="Arimo"/>
                <a:sym typeface="Arimo"/>
              </a:rPr>
              <a:t>Physique du bâtiment </a:t>
            </a:r>
            <a:r>
              <a:rPr lang="fr-CH" sz="1400" i="0">
                <a:solidFill>
                  <a:srgbClr val="C00000"/>
                </a:solidFill>
                <a:latin typeface="Arimo"/>
                <a:ea typeface="Arimo"/>
                <a:cs typeface="Arimo"/>
                <a:sym typeface="Arimo"/>
              </a:rPr>
              <a:t>I</a:t>
            </a:r>
            <a:endParaRPr/>
          </a:p>
          <a:p>
            <a:pPr marL="0" marR="0" lvl="0" indent="0" algn="l" rtl="0">
              <a:spcBef>
                <a:spcPts val="0"/>
              </a:spcBef>
              <a:spcAft>
                <a:spcPts val="0"/>
              </a:spcAft>
              <a:buNone/>
            </a:pPr>
            <a:endParaRPr sz="1400">
              <a:solidFill>
                <a:srgbClr val="7F7F7F"/>
              </a:solidFill>
              <a:latin typeface="Arimo"/>
              <a:ea typeface="Arimo"/>
              <a:cs typeface="Arimo"/>
              <a:sym typeface="Arimo"/>
            </a:endParaRPr>
          </a:p>
        </p:txBody>
      </p:sp>
      <p:sp>
        <p:nvSpPr>
          <p:cNvPr id="174" name="Google Shape;174;p9"/>
          <p:cNvSpPr/>
          <p:nvPr/>
        </p:nvSpPr>
        <p:spPr>
          <a:xfrm>
            <a:off x="272688" y="923365"/>
            <a:ext cx="318983" cy="42134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9"/>
          <p:cNvSpPr txBox="1"/>
          <p:nvPr/>
        </p:nvSpPr>
        <p:spPr>
          <a:xfrm>
            <a:off x="0" y="6459584"/>
            <a:ext cx="12192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400" i="0">
                <a:solidFill>
                  <a:srgbClr val="7F7F7F"/>
                </a:solidFill>
                <a:latin typeface="Arimo"/>
                <a:ea typeface="Arimo"/>
                <a:cs typeface="Arimo"/>
                <a:sym typeface="Arimo"/>
              </a:rPr>
              <a:t>Renewable Energies Cluster</a:t>
            </a:r>
            <a:endParaRPr/>
          </a:p>
          <a:p>
            <a:pPr marL="0" marR="0" lvl="0" indent="0" algn="ctr" rtl="0">
              <a:spcBef>
                <a:spcPts val="0"/>
              </a:spcBef>
              <a:spcAft>
                <a:spcPts val="0"/>
              </a:spcAft>
              <a:buNone/>
            </a:pPr>
            <a:endParaRPr sz="1400">
              <a:solidFill>
                <a:srgbClr val="7F7F7F"/>
              </a:solidFill>
              <a:latin typeface="Arimo"/>
              <a:ea typeface="Arimo"/>
              <a:cs typeface="Arimo"/>
              <a:sym typeface="Arimo"/>
            </a:endParaRPr>
          </a:p>
        </p:txBody>
      </p:sp>
      <p:sp>
        <p:nvSpPr>
          <p:cNvPr id="2" name="Google Shape;85;p1">
            <a:extLst>
              <a:ext uri="{FF2B5EF4-FFF2-40B4-BE49-F238E27FC236}">
                <a16:creationId xmlns:a16="http://schemas.microsoft.com/office/drawing/2014/main" id="{1D637F3A-5F89-3426-CA91-6749550F1682}"/>
              </a:ext>
            </a:extLst>
          </p:cNvPr>
          <p:cNvSpPr txBox="1"/>
          <p:nvPr/>
        </p:nvSpPr>
        <p:spPr>
          <a:xfrm>
            <a:off x="10333703" y="6459584"/>
            <a:ext cx="185829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CH" sz="1200" b="0" i="0" u="none" strike="noStrike" cap="none" dirty="0">
                <a:solidFill>
                  <a:srgbClr val="7F7F7F"/>
                </a:solidFill>
                <a:latin typeface="Arimo"/>
                <a:ea typeface="Arimo"/>
                <a:cs typeface="Arimo"/>
                <a:sym typeface="Arimo"/>
              </a:rPr>
              <a:t>Jérôme Margueron</a:t>
            </a:r>
            <a:endParaRPr sz="1200" dirty="0"/>
          </a:p>
          <a:p>
            <a:pPr marL="0" marR="0" lvl="0" indent="0" algn="ctr" rtl="0">
              <a:spcBef>
                <a:spcPts val="0"/>
              </a:spcBef>
              <a:spcAft>
                <a:spcPts val="0"/>
              </a:spcAft>
              <a:buNone/>
            </a:pPr>
            <a:endParaRPr sz="1400" b="0" i="0" u="none" strike="noStrike" cap="none" dirty="0">
              <a:solidFill>
                <a:srgbClr val="7F7F7F"/>
              </a:solidFill>
              <a:latin typeface="Arimo"/>
              <a:ea typeface="Arimo"/>
              <a:cs typeface="Arimo"/>
              <a:sym typeface="Arimo"/>
            </a:endParaRP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5DF4D84-8D15-04F7-10D0-1723EEF24A86}"/>
                  </a:ext>
                </a:extLst>
              </p:cNvPr>
              <p:cNvSpPr txBox="1"/>
              <p:nvPr/>
            </p:nvSpPr>
            <p:spPr>
              <a:xfrm>
                <a:off x="272688" y="710056"/>
                <a:ext cx="5785659" cy="3816942"/>
              </a:xfrm>
              <a:prstGeom prst="rect">
                <a:avLst/>
              </a:prstGeom>
              <a:noFill/>
            </p:spPr>
            <p:txBody>
              <a:bodyPr wrap="square" rtlCol="0">
                <a:spAutoFit/>
              </a:bodyPr>
              <a:lstStyle/>
              <a:p>
                <a:pPr marL="342900" indent="-342900">
                  <a:buFont typeface="+mj-lt"/>
                  <a:buAutoNum type="alphaUcPeriod" startAt="3"/>
                </a:pPr>
                <a:r>
                  <a:rPr lang="fr-CH" sz="1800" dirty="0">
                    <a:latin typeface="Arial" panose="020B0604020202020204" pitchFamily="34" charset="0"/>
                    <a:cs typeface="Arial" panose="020B0604020202020204" pitchFamily="34" charset="0"/>
                  </a:rPr>
                  <a:t>Formules</a:t>
                </a:r>
              </a:p>
              <a:p>
                <a:pPr marL="342900" indent="-342900">
                  <a:buAutoNum type="alphaUcPeriod" startAt="3"/>
                </a:pPr>
                <a:endParaRPr lang="fr-CH"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14:m>
                  <m:oMath xmlns:m="http://schemas.openxmlformats.org/officeDocument/2006/math">
                    <m:r>
                      <a:rPr lang="fr-CH" sz="1600" i="1" smtClean="0">
                        <a:solidFill>
                          <a:srgbClr val="202122"/>
                        </a:solidFill>
                        <a:latin typeface="Cambria Math" panose="02040503050406030204" pitchFamily="18" charset="0"/>
                        <a:ea typeface="Cambria Math" panose="02040503050406030204" pitchFamily="18" charset="0"/>
                      </a:rPr>
                      <m:t>∆</m:t>
                    </m:r>
                    <m:r>
                      <a:rPr lang="fr-CH" sz="1600" b="0" i="1" smtClean="0">
                        <a:solidFill>
                          <a:srgbClr val="202122"/>
                        </a:solidFill>
                        <a:latin typeface="Cambria Math" panose="02040503050406030204" pitchFamily="18" charset="0"/>
                        <a:ea typeface="Cambria Math" panose="02040503050406030204" pitchFamily="18" charset="0"/>
                      </a:rPr>
                      <m:t>𝐻</m:t>
                    </m:r>
                    <m:r>
                      <a:rPr lang="fr-CH" sz="1600" b="0" i="1" smtClean="0">
                        <a:solidFill>
                          <a:srgbClr val="202122"/>
                        </a:solidFill>
                        <a:latin typeface="Cambria Math" panose="02040503050406030204" pitchFamily="18" charset="0"/>
                        <a:ea typeface="Cambria Math" panose="02040503050406030204" pitchFamily="18" charset="0"/>
                      </a:rPr>
                      <m:t>+4</m:t>
                    </m:r>
                    <m:r>
                      <a:rPr lang="fr-CH" sz="1600" b="0" i="1" smtClean="0">
                        <a:solidFill>
                          <a:srgbClr val="202122"/>
                        </a:solidFill>
                        <a:latin typeface="Cambria Math" panose="02040503050406030204" pitchFamily="18" charset="0"/>
                        <a:ea typeface="Cambria Math" panose="02040503050406030204" pitchFamily="18" charset="0"/>
                      </a:rPr>
                      <m:t>𝑙</m:t>
                    </m:r>
                    <m:r>
                      <a:rPr lang="fr-CH" sz="1600" b="0" i="1" smtClean="0">
                        <a:solidFill>
                          <a:srgbClr val="202122"/>
                        </a:solidFill>
                        <a:latin typeface="Cambria Math" panose="02040503050406030204" pitchFamily="18" charset="0"/>
                        <a:ea typeface="Cambria Math" panose="02040503050406030204" pitchFamily="18" charset="0"/>
                      </a:rPr>
                      <m:t>−</m:t>
                    </m:r>
                    <m:r>
                      <a:rPr lang="fr-CH" sz="1600" b="0" i="1" smtClean="0">
                        <a:solidFill>
                          <a:srgbClr val="202122"/>
                        </a:solidFill>
                        <a:latin typeface="Cambria Math" panose="02040503050406030204" pitchFamily="18" charset="0"/>
                        <a:ea typeface="Cambria Math" panose="02040503050406030204" pitchFamily="18" charset="0"/>
                      </a:rPr>
                      <m:t>𝐹</m:t>
                    </m:r>
                    <m:r>
                      <a:rPr lang="fr-CH" sz="1600" b="0" i="1" smtClean="0">
                        <a:solidFill>
                          <a:srgbClr val="202122"/>
                        </a:solidFill>
                        <a:latin typeface="Cambria Math" panose="02040503050406030204" pitchFamily="18" charset="0"/>
                        <a:ea typeface="Cambria Math" panose="02040503050406030204" pitchFamily="18" charset="0"/>
                      </a:rPr>
                      <m:t>=</m:t>
                    </m:r>
                    <m:r>
                      <a:rPr lang="fr-CH" sz="1600" b="0" i="1" smtClean="0">
                        <a:solidFill>
                          <a:srgbClr val="202122"/>
                        </a:solidFill>
                        <a:latin typeface="Cambria Math" panose="02040503050406030204" pitchFamily="18" charset="0"/>
                        <a:ea typeface="Cambria Math" panose="02040503050406030204" pitchFamily="18" charset="0"/>
                      </a:rPr>
                      <m:t>𝐻𝑣𝑟𝑎𝑖𝑒</m:t>
                    </m:r>
                    <m:r>
                      <a:rPr lang="fr-CH" sz="1600" b="0" i="1" smtClean="0">
                        <a:solidFill>
                          <a:srgbClr val="202122"/>
                        </a:solidFill>
                        <a:latin typeface="Cambria Math" panose="02040503050406030204" pitchFamily="18" charset="0"/>
                        <a:ea typeface="Cambria Math" panose="02040503050406030204" pitchFamily="18" charset="0"/>
                      </a:rPr>
                      <m:t>−</m:t>
                    </m:r>
                    <m:r>
                      <a:rPr lang="fr-CH" sz="1600" b="0" i="1" smtClean="0">
                        <a:solidFill>
                          <a:srgbClr val="202122"/>
                        </a:solidFill>
                        <a:latin typeface="Cambria Math" panose="02040503050406030204" pitchFamily="18" charset="0"/>
                        <a:ea typeface="Cambria Math" panose="02040503050406030204" pitchFamily="18" charset="0"/>
                      </a:rPr>
                      <m:t>𝐻𝑙</m:t>
                    </m:r>
                    <m:r>
                      <a:rPr lang="fr-CH" sz="1600" b="0" i="1" baseline="-25000" smtClean="0">
                        <a:solidFill>
                          <a:srgbClr val="202122"/>
                        </a:solidFill>
                        <a:latin typeface="Cambria Math" panose="02040503050406030204" pitchFamily="18" charset="0"/>
                        <a:ea typeface="Cambria Math" panose="02040503050406030204" pitchFamily="18" charset="0"/>
                      </a:rPr>
                      <m:t>é</m:t>
                    </m:r>
                    <m:r>
                      <a:rPr lang="fr-CH" sz="1600" b="0" i="1" baseline="-25000" smtClean="0">
                        <a:solidFill>
                          <a:srgbClr val="202122"/>
                        </a:solidFill>
                        <a:latin typeface="Cambria Math" panose="02040503050406030204" pitchFamily="18" charset="0"/>
                        <a:ea typeface="Cambria Math" panose="02040503050406030204" pitchFamily="18" charset="0"/>
                      </a:rPr>
                      <m:t>𝑔𝑎𝑙𝑒</m:t>
                    </m:r>
                    <m:r>
                      <a:rPr lang="fr-CH" sz="1600" b="0" i="1" baseline="-25000" smtClean="0">
                        <a:solidFill>
                          <a:srgbClr val="202122"/>
                        </a:solidFill>
                        <a:latin typeface="Cambria Math" panose="02040503050406030204" pitchFamily="18" charset="0"/>
                        <a:ea typeface="Cambria Math" panose="02040503050406030204" pitchFamily="18" charset="0"/>
                      </a:rPr>
                      <m:t>  </m:t>
                    </m:r>
                    <m:d>
                      <m:dPr>
                        <m:begChr m:val="["/>
                        <m:endChr m:val="]"/>
                        <m:ctrlPr>
                          <a:rPr lang="fr-CH" sz="1600" b="0" i="1" smtClean="0">
                            <a:solidFill>
                              <a:srgbClr val="202122"/>
                            </a:solidFill>
                            <a:latin typeface="Cambria Math" panose="02040503050406030204" pitchFamily="18" charset="0"/>
                            <a:ea typeface="Cambria Math" panose="02040503050406030204" pitchFamily="18" charset="0"/>
                          </a:rPr>
                        </m:ctrlPr>
                      </m:dPr>
                      <m:e>
                        <m:r>
                          <a:rPr lang="fr-CH" sz="1600" b="0" i="1" smtClean="0">
                            <a:solidFill>
                              <a:srgbClr val="202122"/>
                            </a:solidFill>
                            <a:latin typeface="Cambria Math" panose="02040503050406030204" pitchFamily="18" charset="0"/>
                            <a:ea typeface="Cambria Math" panose="02040503050406030204" pitchFamily="18" charset="0"/>
                          </a:rPr>
                          <m:t>𝑚𝑖𝑛</m:t>
                        </m:r>
                      </m:e>
                    </m:d>
                  </m:oMath>
                </a14:m>
                <a:br>
                  <a:rPr lang="fr-CH" sz="1600" dirty="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br>
                <a:br>
                  <a:rPr lang="fr-CH" sz="1600" dirty="0">
                    <a:latin typeface="Arial" panose="020B0604020202020204" pitchFamily="34" charset="0"/>
                    <a:ea typeface="Cambria Math" panose="02040503050406030204" pitchFamily="18" charset="0"/>
                    <a:cs typeface="Arial" panose="020B0604020202020204" pitchFamily="34" charset="0"/>
                    <a:sym typeface="Wingdings" panose="05000000000000000000" pitchFamily="2" charset="2"/>
                  </a:rPr>
                </a:br>
                <a:r>
                  <a:rPr lang="fr-CH" sz="1600" b="0" i="0" dirty="0">
                    <a:solidFill>
                      <a:srgbClr val="202122"/>
                    </a:solidFill>
                    <a:latin typeface="Arial"/>
                    <a:ea typeface="Arial"/>
                    <a:cs typeface="Arial"/>
                    <a:sym typeface="Arial"/>
                  </a:rPr>
                  <a:t>- </a:t>
                </a:r>
                <a:r>
                  <a:rPr lang="fr-CH" sz="1600" b="0" i="0" dirty="0">
                    <a:solidFill>
                      <a:srgbClr val="202122"/>
                    </a:solidFill>
                    <a:latin typeface="Cambria Math" panose="02040503050406030204" pitchFamily="18" charset="0"/>
                    <a:ea typeface="Cambria Math" panose="02040503050406030204" pitchFamily="18" charset="0"/>
                    <a:sym typeface="Arial"/>
                  </a:rPr>
                  <a:t>ΔH</a:t>
                </a:r>
                <a:r>
                  <a:rPr lang="fr-CH" sz="1600" b="0" i="0" dirty="0">
                    <a:solidFill>
                      <a:srgbClr val="202122"/>
                    </a:solidFill>
                    <a:latin typeface="Arial"/>
                    <a:ea typeface="Arial"/>
                    <a:cs typeface="Arial"/>
                    <a:sym typeface="Arial"/>
                  </a:rPr>
                  <a:t> : l’équation du temps 			</a:t>
                </a:r>
                <a:r>
                  <a:rPr lang="fr-CH" sz="1400" b="0" i="0" dirty="0">
                    <a:solidFill>
                      <a:srgbClr val="202122"/>
                    </a:solidFill>
                    <a:latin typeface="Arial"/>
                    <a:ea typeface="Arial"/>
                    <a:cs typeface="Arial"/>
                    <a:sym typeface="Arial"/>
                  </a:rPr>
                  <a:t>[min]</a:t>
                </a:r>
                <a:br>
                  <a:rPr lang="fr-CH" sz="1400" b="0" i="0" dirty="0">
                    <a:solidFill>
                      <a:srgbClr val="202122"/>
                    </a:solidFill>
                    <a:latin typeface="Arial"/>
                    <a:ea typeface="Arial"/>
                    <a:cs typeface="Arial"/>
                    <a:sym typeface="Arial"/>
                  </a:rPr>
                </a:br>
                <a:r>
                  <a:rPr lang="fr-CH" sz="1600" b="0" i="0" dirty="0">
                    <a:solidFill>
                      <a:srgbClr val="202122"/>
                    </a:solidFill>
                    <a:latin typeface="Arial"/>
                    <a:ea typeface="Arial"/>
                    <a:cs typeface="Arial"/>
                    <a:sym typeface="Arial"/>
                  </a:rPr>
                  <a:t>- </a:t>
                </a:r>
                <a:r>
                  <a:rPr lang="fr-CH" sz="1600" b="0" i="0" dirty="0">
                    <a:solidFill>
                      <a:srgbClr val="202122"/>
                    </a:solidFill>
                    <a:latin typeface="Cambria Math" panose="02040503050406030204" pitchFamily="18" charset="0"/>
                    <a:ea typeface="Cambria Math" panose="02040503050406030204" pitchFamily="18" charset="0"/>
                    <a:sym typeface="Arial"/>
                  </a:rPr>
                  <a:t>4l</a:t>
                </a:r>
                <a:r>
                  <a:rPr lang="fr-CH" sz="1600" b="0" i="0" dirty="0">
                    <a:solidFill>
                      <a:srgbClr val="202122"/>
                    </a:solidFill>
                    <a:latin typeface="Arial"/>
                    <a:ea typeface="Arial"/>
                    <a:cs typeface="Arial"/>
                    <a:sym typeface="Arial"/>
                  </a:rPr>
                  <a:t> : la correction de longitude (CH: 6,62°) 	</a:t>
                </a:r>
                <a:r>
                  <a:rPr lang="fr-CH" sz="1400" b="0" i="0" dirty="0">
                    <a:solidFill>
                      <a:srgbClr val="202122"/>
                    </a:solidFill>
                    <a:latin typeface="Arial"/>
                    <a:ea typeface="Arial"/>
                    <a:cs typeface="Arial"/>
                    <a:sym typeface="Arial"/>
                  </a:rPr>
                  <a:t>[min]</a:t>
                </a:r>
                <a:br>
                  <a:rPr lang="fr-CH" sz="1400" b="0" i="0" dirty="0">
                    <a:solidFill>
                      <a:srgbClr val="202122"/>
                    </a:solidFill>
                    <a:latin typeface="Arial"/>
                    <a:ea typeface="Arial"/>
                    <a:cs typeface="Arial"/>
                    <a:sym typeface="Arial"/>
                  </a:rPr>
                </a:br>
                <a:r>
                  <a:rPr lang="fr-CH" sz="1600" b="0" i="0" dirty="0">
                    <a:solidFill>
                      <a:srgbClr val="202122"/>
                    </a:solidFill>
                    <a:latin typeface="Arial"/>
                    <a:ea typeface="Arial"/>
                    <a:cs typeface="Arial"/>
                    <a:sym typeface="Arial"/>
                  </a:rPr>
                  <a:t>- </a:t>
                </a:r>
                <a:r>
                  <a:rPr lang="fr-CH" sz="1600" b="0" i="0" dirty="0">
                    <a:solidFill>
                      <a:srgbClr val="202122"/>
                    </a:solidFill>
                    <a:latin typeface="Cambria Math" panose="02040503050406030204" pitchFamily="18" charset="0"/>
                    <a:ea typeface="Cambria Math" panose="02040503050406030204" pitchFamily="18" charset="0"/>
                    <a:sym typeface="Arial"/>
                  </a:rPr>
                  <a:t>F</a:t>
                </a:r>
                <a:r>
                  <a:rPr lang="fr-CH" sz="1600" b="0" i="0" dirty="0">
                    <a:solidFill>
                      <a:srgbClr val="202122"/>
                    </a:solidFill>
                    <a:latin typeface="Arial"/>
                    <a:ea typeface="Arial"/>
                    <a:cs typeface="Arial"/>
                    <a:sym typeface="Arial"/>
                  </a:rPr>
                  <a:t> : la correction de fuseau horaire		</a:t>
                </a:r>
                <a:r>
                  <a:rPr lang="fr-CH" sz="1400" b="0" i="0" dirty="0">
                    <a:solidFill>
                      <a:srgbClr val="202122"/>
                    </a:solidFill>
                    <a:latin typeface="Arial"/>
                    <a:ea typeface="Arial"/>
                    <a:cs typeface="Arial"/>
                    <a:sym typeface="Arial"/>
                  </a:rPr>
                  <a:t>[min]</a:t>
                </a:r>
                <a:br>
                  <a:rPr lang="fr-CH" sz="1400" b="0" i="0" dirty="0">
                    <a:solidFill>
                      <a:srgbClr val="101418"/>
                    </a:solidFill>
                    <a:latin typeface="Arial"/>
                    <a:ea typeface="Arial"/>
                    <a:cs typeface="Arial"/>
                    <a:sym typeface="Arial"/>
                  </a:rPr>
                </a:br>
                <a:r>
                  <a:rPr lang="fr-CH" sz="1600" b="0" i="0" dirty="0">
                    <a:solidFill>
                      <a:srgbClr val="101418"/>
                    </a:solidFill>
                    <a:latin typeface="Arial"/>
                    <a:ea typeface="Arial"/>
                    <a:cs typeface="Arial"/>
                    <a:sym typeface="Arial"/>
                  </a:rPr>
                  <a:t>- </a:t>
                </a:r>
                <a:r>
                  <a:rPr lang="fr-CH" sz="1600" b="0" i="0" dirty="0">
                    <a:solidFill>
                      <a:srgbClr val="101418"/>
                    </a:solidFill>
                    <a:latin typeface="Cambria Math" panose="02040503050406030204" pitchFamily="18" charset="0"/>
                    <a:ea typeface="Cambria Math" panose="02040503050406030204" pitchFamily="18" charset="0"/>
                    <a:sym typeface="Arial"/>
                  </a:rPr>
                  <a:t>ϕ</a:t>
                </a:r>
                <a:r>
                  <a:rPr lang="fr-CH" sz="1600" b="0" i="0" dirty="0">
                    <a:solidFill>
                      <a:srgbClr val="101418"/>
                    </a:solidFill>
                    <a:latin typeface="Arial"/>
                    <a:ea typeface="Arial"/>
                    <a:cs typeface="Arial"/>
                    <a:sym typeface="Arial"/>
                  </a:rPr>
                  <a:t> : latitude 				</a:t>
                </a:r>
                <a:r>
                  <a:rPr lang="fr-CH" sz="1400" b="0" i="0" dirty="0">
                    <a:solidFill>
                      <a:srgbClr val="101418"/>
                    </a:solidFill>
                    <a:latin typeface="Arial"/>
                    <a:ea typeface="Arial"/>
                    <a:cs typeface="Arial"/>
                    <a:sym typeface="Arial"/>
                  </a:rPr>
                  <a:t>[</a:t>
                </a:r>
                <a:r>
                  <a:rPr lang="fr-CH" sz="1400" b="0" i="0" dirty="0" err="1">
                    <a:solidFill>
                      <a:srgbClr val="101418"/>
                    </a:solidFill>
                    <a:latin typeface="Arial"/>
                    <a:ea typeface="Arial"/>
                    <a:cs typeface="Arial"/>
                    <a:sym typeface="Arial"/>
                  </a:rPr>
                  <a:t>deg</a:t>
                </a:r>
                <a:r>
                  <a:rPr lang="fr-CH" sz="1400" b="0" i="0" dirty="0">
                    <a:solidFill>
                      <a:srgbClr val="101418"/>
                    </a:solidFill>
                    <a:latin typeface="Arial"/>
                    <a:ea typeface="Arial"/>
                    <a:cs typeface="Arial"/>
                    <a:sym typeface="Arial"/>
                  </a:rPr>
                  <a:t>]</a:t>
                </a:r>
                <a:br>
                  <a:rPr lang="fr-CH" sz="1400" b="0" i="0" dirty="0">
                    <a:solidFill>
                      <a:srgbClr val="101418"/>
                    </a:solidFill>
                    <a:latin typeface="Arial"/>
                    <a:ea typeface="Arial"/>
                    <a:cs typeface="Arial"/>
                    <a:sym typeface="Arial"/>
                  </a:rPr>
                </a:br>
                <a:r>
                  <a:rPr lang="fr-CH" sz="1600" b="0" i="0" dirty="0">
                    <a:solidFill>
                      <a:srgbClr val="101418"/>
                    </a:solidFill>
                    <a:latin typeface="Arial"/>
                    <a:ea typeface="Arial"/>
                    <a:cs typeface="Arial"/>
                    <a:sym typeface="Arial"/>
                  </a:rPr>
                  <a:t>- </a:t>
                </a:r>
                <a:r>
                  <a:rPr lang="fr-CH" sz="1600" b="0" i="0" dirty="0">
                    <a:solidFill>
                      <a:srgbClr val="101418"/>
                    </a:solidFill>
                    <a:latin typeface="Cambria Math" panose="02040503050406030204" pitchFamily="18" charset="0"/>
                    <a:ea typeface="Cambria Math" panose="02040503050406030204" pitchFamily="18" charset="0"/>
                    <a:sym typeface="Arial"/>
                  </a:rPr>
                  <a:t>δ</a:t>
                </a:r>
                <a:r>
                  <a:rPr lang="fr-CH" sz="1600" b="0" i="0" dirty="0">
                    <a:solidFill>
                      <a:srgbClr val="101418"/>
                    </a:solidFill>
                    <a:latin typeface="Arial"/>
                    <a:ea typeface="Arial"/>
                    <a:cs typeface="Arial"/>
                    <a:sym typeface="Arial"/>
                  </a:rPr>
                  <a:t> : déclinaison géocentrique		</a:t>
                </a:r>
                <a:r>
                  <a:rPr lang="fr-CH" sz="1400" b="0" i="0" dirty="0">
                    <a:solidFill>
                      <a:srgbClr val="101418"/>
                    </a:solidFill>
                    <a:latin typeface="Arial"/>
                    <a:ea typeface="Arial"/>
                    <a:cs typeface="Arial"/>
                    <a:sym typeface="Arial"/>
                  </a:rPr>
                  <a:t>[</a:t>
                </a:r>
                <a:r>
                  <a:rPr lang="fr-CH" sz="1400" b="0" i="0" dirty="0" err="1">
                    <a:solidFill>
                      <a:srgbClr val="101418"/>
                    </a:solidFill>
                    <a:latin typeface="Arial"/>
                    <a:ea typeface="Arial"/>
                    <a:cs typeface="Arial"/>
                    <a:sym typeface="Arial"/>
                  </a:rPr>
                  <a:t>deg</a:t>
                </a:r>
                <a:r>
                  <a:rPr lang="fr-CH" sz="1400" b="0" i="0" dirty="0">
                    <a:solidFill>
                      <a:srgbClr val="101418"/>
                    </a:solidFill>
                    <a:latin typeface="Arial"/>
                    <a:ea typeface="Arial"/>
                    <a:cs typeface="Arial"/>
                    <a:sym typeface="Arial"/>
                  </a:rPr>
                  <a:t>]</a:t>
                </a:r>
                <a:br>
                  <a:rPr lang="fr-CH" sz="1400" b="0" i="0" dirty="0">
                    <a:solidFill>
                      <a:srgbClr val="101418"/>
                    </a:solidFill>
                    <a:latin typeface="Arial"/>
                    <a:ea typeface="Arial"/>
                    <a:cs typeface="Arial"/>
                    <a:sym typeface="Arial"/>
                  </a:rPr>
                </a:br>
                <a:br>
                  <a:rPr lang="fr-CH" sz="1400" b="0" i="0" dirty="0">
                    <a:solidFill>
                      <a:srgbClr val="101418"/>
                    </a:solidFill>
                    <a:latin typeface="Arial"/>
                    <a:ea typeface="Arial"/>
                    <a:cs typeface="Arial"/>
                    <a:sym typeface="Arial"/>
                  </a:rPr>
                </a:br>
                <a:endParaRPr lang="fr-FR" sz="1600" dirty="0">
                  <a:latin typeface="Arial" panose="020B0604020202020204" pitchFamily="34" charset="0"/>
                  <a:cs typeface="Arial" panose="020B0604020202020204" pitchFamily="34" charset="0"/>
                </a:endParaRPr>
              </a:p>
            </p:txBody>
          </p:sp>
        </mc:Choice>
        <mc:Fallback xmlns="">
          <p:sp>
            <p:nvSpPr>
              <p:cNvPr id="3" name="ZoneTexte 2">
                <a:extLst>
                  <a:ext uri="{FF2B5EF4-FFF2-40B4-BE49-F238E27FC236}">
                    <a16:creationId xmlns:a16="http://schemas.microsoft.com/office/drawing/2014/main" id="{F5DF4D84-8D15-04F7-10D0-1723EEF24A86}"/>
                  </a:ext>
                </a:extLst>
              </p:cNvPr>
              <p:cNvSpPr txBox="1">
                <a:spLocks noRot="1" noChangeAspect="1" noMove="1" noResize="1" noEditPoints="1" noAdjustHandles="1" noChangeArrowheads="1" noChangeShapeType="1" noTextEdit="1"/>
              </p:cNvSpPr>
              <p:nvPr/>
            </p:nvSpPr>
            <p:spPr>
              <a:xfrm>
                <a:off x="272688" y="710056"/>
                <a:ext cx="5785659" cy="3816942"/>
              </a:xfrm>
              <a:prstGeom prst="rect">
                <a:avLst/>
              </a:prstGeom>
              <a:blipFill>
                <a:blip r:embed="rId3"/>
                <a:stretch>
                  <a:fillRect l="-738" t="-797"/>
                </a:stretch>
              </a:blipFill>
            </p:spPr>
            <p:txBody>
              <a:bodyPr/>
              <a:lstStyle/>
              <a:p>
                <a:r>
                  <a:rPr lang="fr-CH">
                    <a:noFill/>
                  </a:rPr>
                  <a:t> </a:t>
                </a:r>
              </a:p>
            </p:txBody>
          </p:sp>
        </mc:Fallback>
      </mc:AlternateContent>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1138</Words>
  <Application>Microsoft Office PowerPoint</Application>
  <PresentationFormat>Widescreen</PresentationFormat>
  <Paragraphs>77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Coccolo</dc:creator>
  <cp:lastModifiedBy>Microsoft Office User</cp:lastModifiedBy>
  <cp:revision>5</cp:revision>
  <dcterms:created xsi:type="dcterms:W3CDTF">2024-08-27T12:52:59Z</dcterms:created>
  <dcterms:modified xsi:type="dcterms:W3CDTF">2025-02-21T13:47:55Z</dcterms:modified>
</cp:coreProperties>
</file>